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y="6858000" cx="9144000"/>
  <p:notesSz cx="6858000" cy="9144000"/>
  <p:embeddedFontLst>
    <p:embeddedFont>
      <p:font typeface="Arial Narrow"/>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7" roundtripDataSignature="AMtx7mhNSEVCqnMWfY/k4ssbMMnPHt9XG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F814FA9-1788-43A4-A4BE-748844B0804B}">
  <a:tblStyle styleId="{2F814FA9-1788-43A4-A4BE-748844B0804B}"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 styleId="{B814EF94-CF2F-463F-8C82-9CA3C26D32F0}" styleName="Table_1">
    <a:wholeTbl>
      <a:tcTxStyle b="off" i="off">
        <a:font>
          <a:latin typeface="Calibri"/>
          <a:ea typeface="Calibri"/>
          <a:cs typeface="Calibri"/>
        </a:font>
        <a:schemeClr val="dk1"/>
      </a:tcTxStyle>
      <a:tcStyle>
        <a:tcBdr>
          <a:left>
            <a:ln cap="flat" cmpd="sng" w="12700">
              <a:solidFill>
                <a:schemeClr val="accent3"/>
              </a:solidFill>
              <a:prstDash val="solid"/>
              <a:round/>
              <a:headEnd len="sm" w="sm" type="none"/>
              <a:tailEnd len="sm" w="sm" type="none"/>
            </a:ln>
          </a:left>
          <a:right>
            <a:ln cap="flat" cmpd="sng" w="12700">
              <a:solidFill>
                <a:schemeClr val="accent3"/>
              </a:solidFill>
              <a:prstDash val="solid"/>
              <a:round/>
              <a:headEnd len="sm" w="sm" type="none"/>
              <a:tailEnd len="sm" w="sm" type="none"/>
            </a:ln>
          </a:right>
          <a:top>
            <a:ln cap="flat" cmpd="sng" w="12700">
              <a:solidFill>
                <a:schemeClr val="accent3"/>
              </a:solidFill>
              <a:prstDash val="solid"/>
              <a:round/>
              <a:headEnd len="sm" w="sm" type="none"/>
              <a:tailEnd len="sm" w="sm" type="none"/>
            </a:ln>
          </a:top>
          <a:bottom>
            <a:ln cap="flat" cmpd="sng" w="12700">
              <a:solidFill>
                <a:schemeClr val="accent3"/>
              </a:solidFill>
              <a:prstDash val="solid"/>
              <a:round/>
              <a:headEnd len="sm" w="sm" type="none"/>
              <a:tailEnd len="sm" w="sm" type="none"/>
            </a:ln>
          </a:bottom>
          <a:insideH>
            <a:ln cap="flat" cmpd="sng" w="12700">
              <a:solidFill>
                <a:schemeClr val="accent3"/>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a:tcStyle>
        <a:fill>
          <a:solidFill>
            <a:srgbClr val="EFF3E9"/>
          </a:solidFill>
        </a:fill>
      </a:tcStyle>
    </a:band1H>
    <a:band2H>
      <a:tcTxStyle/>
    </a:band2H>
    <a:band1V>
      <a:tcTxStyle/>
      <a:tcStyle>
        <a:fill>
          <a:solidFill>
            <a:srgbClr val="EFF3E9"/>
          </a:solidFill>
        </a:fill>
      </a:tcStyle>
    </a:band1V>
    <a:band2V>
      <a:tcTxStyle/>
    </a:band2V>
    <a:lastCol>
      <a:tcTxStyle b="on" i="off"/>
    </a:lastCol>
    <a:firstCol>
      <a:tcTxStyle b="on" i="off"/>
    </a:firstCol>
    <a:lastRow>
      <a:tcTxStyle b="on" i="off"/>
      <a:tcStyle>
        <a:tcBdr>
          <a:top>
            <a:ln cap="flat" cmpd="sng" w="50800">
              <a:solidFill>
                <a:schemeClr val="accent3"/>
              </a:solidFill>
              <a:prstDash val="solid"/>
              <a:round/>
              <a:headEnd len="sm" w="sm" type="none"/>
              <a:tailEnd len="sm" w="sm" type="none"/>
            </a:ln>
          </a:top>
        </a:tcBdr>
        <a:fill>
          <a:solidFill>
            <a:schemeClr val="lt1"/>
          </a:solidFill>
        </a:fill>
      </a:tcStyle>
    </a:lastRow>
    <a:seCell>
      <a:tcTxStyle/>
    </a:seCell>
    <a:swCell>
      <a:tcTxStyle/>
    </a:swCell>
    <a:firstRow>
      <a:tcTxStyle b="on" i="off">
        <a:font>
          <a:latin typeface="Calibri"/>
          <a:ea typeface="Calibri"/>
          <a:cs typeface="Calibri"/>
        </a:font>
        <a:schemeClr val="lt1"/>
      </a:tcTxStyle>
      <a:tcStyle>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customXml" Target="../customXml/item2.xml"/><Relationship Id="rId21" Type="http://schemas.openxmlformats.org/officeDocument/2006/relationships/slide" Target="slides/slide15.xml"/><Relationship Id="rId34" Type="http://schemas.openxmlformats.org/officeDocument/2006/relationships/font" Target="fonts/ArialNarrow-bold.fntdata"/><Relationship Id="rId25" Type="http://schemas.openxmlformats.org/officeDocument/2006/relationships/slide" Target="slides/slide19.xml"/><Relationship Id="rId7" Type="http://schemas.openxmlformats.org/officeDocument/2006/relationships/slide" Target="slides/slide1.xml"/><Relationship Id="rId33" Type="http://schemas.openxmlformats.org/officeDocument/2006/relationships/font" Target="fonts/ArialNarrow-regular.fntdata"/><Relationship Id="rId12" Type="http://schemas.openxmlformats.org/officeDocument/2006/relationships/slide" Target="slides/slide6.xml"/><Relationship Id="rId17" Type="http://schemas.openxmlformats.org/officeDocument/2006/relationships/slide" Target="slides/slide11.xml"/><Relationship Id="rId38" Type="http://schemas.openxmlformats.org/officeDocument/2006/relationships/customXml" Target="../customXml/item1.xml"/><Relationship Id="rId20" Type="http://schemas.openxmlformats.org/officeDocument/2006/relationships/slide" Target="slides/slide14.xml"/><Relationship Id="rId2" Type="http://schemas.openxmlformats.org/officeDocument/2006/relationships/viewProps" Target="viewProps.xml"/><Relationship Id="rId29" Type="http://schemas.openxmlformats.org/officeDocument/2006/relationships/slide" Target="slides/slide23.xml"/><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1.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slide" Target="slides/slide26.xml"/><Relationship Id="rId37" Type="http://customschemas.google.com/relationships/presentationmetadata" Target="metadata"/><Relationship Id="rId40" Type="http://schemas.openxmlformats.org/officeDocument/2006/relationships/customXml" Target="../customXml/item3.xml"/><Relationship Id="rId23" Type="http://schemas.openxmlformats.org/officeDocument/2006/relationships/slide" Target="slides/slide17.xml"/><Relationship Id="rId28" Type="http://schemas.openxmlformats.org/officeDocument/2006/relationships/slide" Target="slides/slide22.xml"/><Relationship Id="rId5" Type="http://schemas.openxmlformats.org/officeDocument/2006/relationships/slideMaster" Target="slideMasters/slideMaster1.xml"/><Relationship Id="rId15" Type="http://schemas.openxmlformats.org/officeDocument/2006/relationships/slide" Target="slides/slide9.xml"/><Relationship Id="rId36" Type="http://schemas.openxmlformats.org/officeDocument/2006/relationships/font" Target="fonts/ArialNarrow-boldItalic.fntdata"/><Relationship Id="rId31" Type="http://schemas.openxmlformats.org/officeDocument/2006/relationships/slide" Target="slides/slide25.xml"/><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font" Target="fonts/ArialNarrow-italic.fntdata"/><Relationship Id="rId14" Type="http://schemas.openxmlformats.org/officeDocument/2006/relationships/slide" Target="slides/slide8.xml"/><Relationship Id="rId8" Type="http://schemas.openxmlformats.org/officeDocument/2006/relationships/slide" Target="slides/slide2.xml"/><Relationship Id="rId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 name="Google Shape;83;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 name="Google Shape;84;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1" name="Google Shape;241;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0" name="Google Shape;250;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0" name="Google Shape;27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0" name="Google Shape;280;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 name="Google Shape;291;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solidFill>
                <a:srgbClr val="C00000"/>
              </a:solidFill>
            </a:endParaRPr>
          </a:p>
          <a:p>
            <a:pPr indent="0" lvl="0" marL="0" rtl="0" algn="l">
              <a:spcBef>
                <a:spcPts val="0"/>
              </a:spcBef>
              <a:spcAft>
                <a:spcPts val="0"/>
              </a:spcAft>
              <a:buNone/>
            </a:pPr>
            <a:r>
              <a:t/>
            </a:r>
            <a:endParaRPr/>
          </a:p>
        </p:txBody>
      </p:sp>
      <p:sp>
        <p:nvSpPr>
          <p:cNvPr id="292" name="Google Shape;292;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1" name="Google Shape;301;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solidFill>
                <a:srgbClr val="C00000"/>
              </a:solidFill>
            </a:endParaRPr>
          </a:p>
          <a:p>
            <a:pPr indent="0" lvl="0" marL="0" rtl="0" algn="l">
              <a:spcBef>
                <a:spcPts val="0"/>
              </a:spcBef>
              <a:spcAft>
                <a:spcPts val="0"/>
              </a:spcAft>
              <a:buNone/>
            </a:pPr>
            <a:r>
              <a:t/>
            </a:r>
            <a:endParaRPr/>
          </a:p>
        </p:txBody>
      </p:sp>
      <p:sp>
        <p:nvSpPr>
          <p:cNvPr id="302" name="Google Shape;302;p1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1" name="Google Shape;311;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0" name="Google Shape;350;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 name="Google Shape;89;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0" name="Google Shape;360;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1" name="Google Shape;371;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4" name="Google Shape;42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6" name="Google Shape;446;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3" name="Google Shape;453;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4" name="Google Shape;464;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 name="Google Shape;181;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5" name="Google Shape;195;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11.png"/><Relationship Id="rId4" Type="http://schemas.openxmlformats.org/officeDocument/2006/relationships/image" Target="../media/image5.png"/><Relationship Id="rId11" Type="http://schemas.openxmlformats.org/officeDocument/2006/relationships/image" Target="../media/image6.png"/><Relationship Id="rId10" Type="http://schemas.openxmlformats.org/officeDocument/2006/relationships/image" Target="../media/image8.png"/><Relationship Id="rId9" Type="http://schemas.openxmlformats.org/officeDocument/2006/relationships/image" Target="../media/image3.png"/><Relationship Id="rId5" Type="http://schemas.openxmlformats.org/officeDocument/2006/relationships/image" Target="../media/image34.png"/><Relationship Id="rId6" Type="http://schemas.openxmlformats.org/officeDocument/2006/relationships/image" Target="../media/image1.png"/><Relationship Id="rId7" Type="http://schemas.openxmlformats.org/officeDocument/2006/relationships/image" Target="../media/image2.png"/><Relationship Id="rId8" Type="http://schemas.openxmlformats.org/officeDocument/2006/relationships/image" Target="../media/image3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8"/>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8"/>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8"/>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8"/>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sp>
        <p:nvSpPr>
          <p:cNvPr id="21" name="Google Shape;21;p28"/>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2" name="Google Shape;22;p28"/>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3" name="Google Shape;23;p28"/>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4" name="Google Shape;24;p28"/>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5" name="Google Shape;25;p28"/>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6" name="Google Shape;26;p28"/>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7" name="Google Shape;27;p28"/>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pic>
        <p:nvPicPr>
          <p:cNvPr id="28" name="Google Shape;28;p28"/>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8"/>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0_Titel und Inhalt">
  <p:cSld name="50_Titel und Inhalt">
    <p:spTree>
      <p:nvGrpSpPr>
        <p:cNvPr id="54" name="Shape 54"/>
        <p:cNvGrpSpPr/>
        <p:nvPr/>
      </p:nvGrpSpPr>
      <p:grpSpPr>
        <a:xfrm>
          <a:off x="0" y="0"/>
          <a:ext cx="0" cy="0"/>
          <a:chOff x="0" y="0"/>
          <a:chExt cx="0" cy="0"/>
        </a:xfrm>
      </p:grpSpPr>
      <p:sp>
        <p:nvSpPr>
          <p:cNvPr id="55" name="Google Shape;55;p3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_Titel und Inhalt">
  <p:cSld name="55_Titel und Inhalt">
    <p:spTree>
      <p:nvGrpSpPr>
        <p:cNvPr id="57" name="Shape 57"/>
        <p:cNvGrpSpPr/>
        <p:nvPr/>
      </p:nvGrpSpPr>
      <p:grpSpPr>
        <a:xfrm>
          <a:off x="0" y="0"/>
          <a:ext cx="0" cy="0"/>
          <a:chOff x="0" y="0"/>
          <a:chExt cx="0" cy="0"/>
        </a:xfrm>
      </p:grpSpPr>
      <p:sp>
        <p:nvSpPr>
          <p:cNvPr id="58" name="Google Shape;58;p3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3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60" name="Shape 60"/>
        <p:cNvGrpSpPr/>
        <p:nvPr/>
      </p:nvGrpSpPr>
      <p:grpSpPr>
        <a:xfrm>
          <a:off x="0" y="0"/>
          <a:ext cx="0" cy="0"/>
          <a:chOff x="0" y="0"/>
          <a:chExt cx="0" cy="0"/>
        </a:xfrm>
      </p:grpSpPr>
      <p:sp>
        <p:nvSpPr>
          <p:cNvPr id="61" name="Google Shape;61;p3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3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7_Titel und Inhalt">
  <p:cSld name="57_Titel und Inhalt">
    <p:spTree>
      <p:nvGrpSpPr>
        <p:cNvPr id="63" name="Shape 63"/>
        <p:cNvGrpSpPr/>
        <p:nvPr/>
      </p:nvGrpSpPr>
      <p:grpSpPr>
        <a:xfrm>
          <a:off x="0" y="0"/>
          <a:ext cx="0" cy="0"/>
          <a:chOff x="0" y="0"/>
          <a:chExt cx="0" cy="0"/>
        </a:xfrm>
      </p:grpSpPr>
      <p:sp>
        <p:nvSpPr>
          <p:cNvPr id="64" name="Google Shape;64;p4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4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66" name="Shape 66"/>
        <p:cNvGrpSpPr/>
        <p:nvPr/>
      </p:nvGrpSpPr>
      <p:grpSpPr>
        <a:xfrm>
          <a:off x="0" y="0"/>
          <a:ext cx="0" cy="0"/>
          <a:chOff x="0" y="0"/>
          <a:chExt cx="0" cy="0"/>
        </a:xfrm>
      </p:grpSpPr>
      <p:sp>
        <p:nvSpPr>
          <p:cNvPr id="67" name="Google Shape;67;p4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4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Titel und Inhalt">
  <p:cSld name="24_Titel und Inhalt">
    <p:spTree>
      <p:nvGrpSpPr>
        <p:cNvPr id="69" name="Shape 69"/>
        <p:cNvGrpSpPr/>
        <p:nvPr/>
      </p:nvGrpSpPr>
      <p:grpSpPr>
        <a:xfrm>
          <a:off x="0" y="0"/>
          <a:ext cx="0" cy="0"/>
          <a:chOff x="0" y="0"/>
          <a:chExt cx="0" cy="0"/>
        </a:xfrm>
      </p:grpSpPr>
      <p:sp>
        <p:nvSpPr>
          <p:cNvPr id="70" name="Google Shape;70;p4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4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72" name="Shape 72"/>
        <p:cNvGrpSpPr/>
        <p:nvPr/>
      </p:nvGrpSpPr>
      <p:grpSpPr>
        <a:xfrm>
          <a:off x="0" y="0"/>
          <a:ext cx="0" cy="0"/>
          <a:chOff x="0" y="0"/>
          <a:chExt cx="0" cy="0"/>
        </a:xfrm>
      </p:grpSpPr>
      <p:sp>
        <p:nvSpPr>
          <p:cNvPr id="73" name="Google Shape;73;p4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4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1_Titel und Inhalt">
  <p:cSld name="31_Titel und Inhalt">
    <p:spTree>
      <p:nvGrpSpPr>
        <p:cNvPr id="75" name="Shape 75"/>
        <p:cNvGrpSpPr/>
        <p:nvPr/>
      </p:nvGrpSpPr>
      <p:grpSpPr>
        <a:xfrm>
          <a:off x="0" y="0"/>
          <a:ext cx="0" cy="0"/>
          <a:chOff x="0" y="0"/>
          <a:chExt cx="0" cy="0"/>
        </a:xfrm>
      </p:grpSpPr>
      <p:sp>
        <p:nvSpPr>
          <p:cNvPr id="76" name="Google Shape;76;p4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4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78" name="Shape 78"/>
        <p:cNvGrpSpPr/>
        <p:nvPr/>
      </p:nvGrpSpPr>
      <p:grpSpPr>
        <a:xfrm>
          <a:off x="0" y="0"/>
          <a:ext cx="0" cy="0"/>
          <a:chOff x="0" y="0"/>
          <a:chExt cx="0" cy="0"/>
        </a:xfrm>
      </p:grpSpPr>
      <p:sp>
        <p:nvSpPr>
          <p:cNvPr id="79" name="Google Shape;79;p4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4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6_Titel und Inhalt">
  <p:cSld name="36_Titel und Inhalt">
    <p:spTree>
      <p:nvGrpSpPr>
        <p:cNvPr id="33" name="Shape 33"/>
        <p:cNvGrpSpPr/>
        <p:nvPr/>
      </p:nvGrpSpPr>
      <p:grpSpPr>
        <a:xfrm>
          <a:off x="0" y="0"/>
          <a:ext cx="0" cy="0"/>
          <a:chOff x="0" y="0"/>
          <a:chExt cx="0" cy="0"/>
        </a:xfrm>
      </p:grpSpPr>
      <p:sp>
        <p:nvSpPr>
          <p:cNvPr id="34" name="Google Shape;34;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3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36" name="Shape 36"/>
        <p:cNvGrpSpPr/>
        <p:nvPr/>
      </p:nvGrpSpPr>
      <p:grpSpPr>
        <a:xfrm>
          <a:off x="0" y="0"/>
          <a:ext cx="0" cy="0"/>
          <a:chOff x="0" y="0"/>
          <a:chExt cx="0" cy="0"/>
        </a:xfrm>
      </p:grpSpPr>
      <p:sp>
        <p:nvSpPr>
          <p:cNvPr id="37" name="Google Shape;37;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3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_Titel und Inhalt">
  <p:cSld name="35_Titel und Inhalt">
    <p:spTree>
      <p:nvGrpSpPr>
        <p:cNvPr id="39" name="Shape 39"/>
        <p:cNvGrpSpPr/>
        <p:nvPr/>
      </p:nvGrpSpPr>
      <p:grpSpPr>
        <a:xfrm>
          <a:off x="0" y="0"/>
          <a:ext cx="0" cy="0"/>
          <a:chOff x="0" y="0"/>
          <a:chExt cx="0" cy="0"/>
        </a:xfrm>
      </p:grpSpPr>
      <p:sp>
        <p:nvSpPr>
          <p:cNvPr id="40" name="Google Shape;40;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800"/>
              <a:buFont typeface="Calibri"/>
              <a:buNone/>
              <a:defRPr b="1" sz="2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3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1_Titel und Inhalt">
  <p:cSld name="41_Titel und Inhalt">
    <p:spTree>
      <p:nvGrpSpPr>
        <p:cNvPr id="42" name="Shape 42"/>
        <p:cNvGrpSpPr/>
        <p:nvPr/>
      </p:nvGrpSpPr>
      <p:grpSpPr>
        <a:xfrm>
          <a:off x="0" y="0"/>
          <a:ext cx="0" cy="0"/>
          <a:chOff x="0" y="0"/>
          <a:chExt cx="0" cy="0"/>
        </a:xfrm>
      </p:grpSpPr>
      <p:sp>
        <p:nvSpPr>
          <p:cNvPr id="43" name="Google Shape;43;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3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Titel und Inhalt">
  <p:cSld name="10_Titel und Inhalt">
    <p:spTree>
      <p:nvGrpSpPr>
        <p:cNvPr id="45" name="Shape 45"/>
        <p:cNvGrpSpPr/>
        <p:nvPr/>
      </p:nvGrpSpPr>
      <p:grpSpPr>
        <a:xfrm>
          <a:off x="0" y="0"/>
          <a:ext cx="0" cy="0"/>
          <a:chOff x="0" y="0"/>
          <a:chExt cx="0" cy="0"/>
        </a:xfrm>
      </p:grpSpPr>
      <p:sp>
        <p:nvSpPr>
          <p:cNvPr id="46" name="Google Shape;46;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3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48" name="Shape 48"/>
        <p:cNvGrpSpPr/>
        <p:nvPr/>
      </p:nvGrpSpPr>
      <p:grpSpPr>
        <a:xfrm>
          <a:off x="0" y="0"/>
          <a:ext cx="0" cy="0"/>
          <a:chOff x="0" y="0"/>
          <a:chExt cx="0" cy="0"/>
        </a:xfrm>
      </p:grpSpPr>
      <p:sp>
        <p:nvSpPr>
          <p:cNvPr id="49" name="Google Shape;49;p3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3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51" name="Shape 51"/>
        <p:cNvGrpSpPr/>
        <p:nvPr/>
      </p:nvGrpSpPr>
      <p:grpSpPr>
        <a:xfrm>
          <a:off x="0" y="0"/>
          <a:ext cx="0" cy="0"/>
          <a:chOff x="0" y="0"/>
          <a:chExt cx="0" cy="0"/>
        </a:xfrm>
      </p:grpSpPr>
      <p:sp>
        <p:nvSpPr>
          <p:cNvPr id="52" name="Google Shape;52;p3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3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1.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4.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slideLayout" Target="../slideLayouts/slideLayout18.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7"/>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400"/>
              <a:buFont typeface="Calibri"/>
              <a:buNone/>
              <a:defRPr b="1" i="0" sz="24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27"/>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27"/>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4</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L'ÉCHELLE SNTOOL - QUARTIER</a:t>
            </a:r>
            <a:endParaRPr sz="1800">
              <a:solidFill>
                <a:schemeClr val="dk1"/>
              </a:solidFill>
              <a:latin typeface="Calibri"/>
              <a:ea typeface="Calibri"/>
              <a:cs typeface="Calibri"/>
              <a:sym typeface="Calibri"/>
            </a:endParaRPr>
          </a:p>
        </p:txBody>
      </p:sp>
      <p:pic>
        <p:nvPicPr>
          <p:cNvPr id="13" name="Google Shape;13;p27"/>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27"/>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2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rgbClr val="888888"/>
                </a:solidFill>
                <a:latin typeface="Calibri"/>
                <a:ea typeface="Calibri"/>
                <a:cs typeface="Calibri"/>
                <a:sym typeface="Calibri"/>
              </a:defRPr>
            </a:lvl1pPr>
            <a:lvl2pPr indent="0" lvl="1" marL="0" marR="0" rtl="0" algn="r">
              <a:spcBef>
                <a:spcPts val="0"/>
              </a:spcBef>
              <a:buNone/>
              <a:defRPr b="0" sz="1200" u="none">
                <a:solidFill>
                  <a:srgbClr val="888888"/>
                </a:solidFill>
                <a:latin typeface="Calibri"/>
                <a:ea typeface="Calibri"/>
                <a:cs typeface="Calibri"/>
                <a:sym typeface="Calibri"/>
              </a:defRPr>
            </a:lvl2pPr>
            <a:lvl3pPr indent="0" lvl="2" marL="0" marR="0" rtl="0" algn="r">
              <a:spcBef>
                <a:spcPts val="0"/>
              </a:spcBef>
              <a:buNone/>
              <a:defRPr b="0" sz="1200" u="none">
                <a:solidFill>
                  <a:srgbClr val="888888"/>
                </a:solidFill>
                <a:latin typeface="Calibri"/>
                <a:ea typeface="Calibri"/>
                <a:cs typeface="Calibri"/>
                <a:sym typeface="Calibri"/>
              </a:defRPr>
            </a:lvl3pPr>
            <a:lvl4pPr indent="0" lvl="3" marL="0" marR="0" rtl="0" algn="r">
              <a:spcBef>
                <a:spcPts val="0"/>
              </a:spcBef>
              <a:buNone/>
              <a:defRPr b="0" sz="1200" u="none">
                <a:solidFill>
                  <a:srgbClr val="888888"/>
                </a:solidFill>
                <a:latin typeface="Calibri"/>
                <a:ea typeface="Calibri"/>
                <a:cs typeface="Calibri"/>
                <a:sym typeface="Calibri"/>
              </a:defRPr>
            </a:lvl4pPr>
            <a:lvl5pPr indent="0" lvl="4" marL="0" marR="0" rtl="0" algn="r">
              <a:spcBef>
                <a:spcPts val="0"/>
              </a:spcBef>
              <a:buNone/>
              <a:defRPr b="0" sz="1200" u="none">
                <a:solidFill>
                  <a:srgbClr val="888888"/>
                </a:solidFill>
                <a:latin typeface="Calibri"/>
                <a:ea typeface="Calibri"/>
                <a:cs typeface="Calibri"/>
                <a:sym typeface="Calibri"/>
              </a:defRPr>
            </a:lvl5pPr>
            <a:lvl6pPr indent="0" lvl="5" marL="0" marR="0" rtl="0" algn="r">
              <a:spcBef>
                <a:spcPts val="0"/>
              </a:spcBef>
              <a:buNone/>
              <a:defRPr b="0" sz="1200" u="none">
                <a:solidFill>
                  <a:srgbClr val="888888"/>
                </a:solidFill>
                <a:latin typeface="Calibri"/>
                <a:ea typeface="Calibri"/>
                <a:cs typeface="Calibri"/>
                <a:sym typeface="Calibri"/>
              </a:defRPr>
            </a:lvl6pPr>
            <a:lvl7pPr indent="0" lvl="6" marL="0" marR="0" rtl="0" algn="r">
              <a:spcBef>
                <a:spcPts val="0"/>
              </a:spcBef>
              <a:buNone/>
              <a:defRPr b="0" sz="1200" u="none">
                <a:solidFill>
                  <a:srgbClr val="888888"/>
                </a:solidFill>
                <a:latin typeface="Calibri"/>
                <a:ea typeface="Calibri"/>
                <a:cs typeface="Calibri"/>
                <a:sym typeface="Calibri"/>
              </a:defRPr>
            </a:lvl7pPr>
            <a:lvl8pPr indent="0" lvl="7" marL="0" marR="0" rtl="0" algn="r">
              <a:spcBef>
                <a:spcPts val="0"/>
              </a:spcBef>
              <a:buNone/>
              <a:defRPr b="0" sz="1200" u="none">
                <a:solidFill>
                  <a:srgbClr val="888888"/>
                </a:solidFill>
                <a:latin typeface="Calibri"/>
                <a:ea typeface="Calibri"/>
                <a:cs typeface="Calibri"/>
                <a:sym typeface="Calibri"/>
              </a:defRPr>
            </a:lvl8pPr>
            <a:lvl9pPr indent="0" lvl="8" marL="0" marR="0" rtl="0" algn="r">
              <a:spcBef>
                <a:spcPts val="0"/>
              </a:spcBef>
              <a:buNone/>
              <a:defRPr b="0" sz="1200" u="non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3.png"/><Relationship Id="rId4" Type="http://schemas.openxmlformats.org/officeDocument/2006/relationships/hyperlink" Target="http://ec.europa.eu/environment/eussd/buildings.htm" TargetMode="External"/><Relationship Id="rId5" Type="http://schemas.openxmlformats.org/officeDocument/2006/relationships/image" Target="../media/image9.png"/><Relationship Id="rId6" Type="http://schemas.openxmlformats.org/officeDocument/2006/relationships/image" Target="../media/image19.png"/><Relationship Id="rId7"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 Id="rId5"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 Id="rId5"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36.png"/><Relationship Id="rId4" Type="http://schemas.openxmlformats.org/officeDocument/2006/relationships/hyperlink" Target="http://ec.europa.eu/environment/eussd/buildings.htm" TargetMode="External"/><Relationship Id="rId5" Type="http://schemas.openxmlformats.org/officeDocument/2006/relationships/image" Target="../media/image9.png"/><Relationship Id="rId6" Type="http://schemas.openxmlformats.org/officeDocument/2006/relationships/image" Target="../media/image3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 Id="rId5"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2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 Id="rId5" Type="http://schemas.openxmlformats.org/officeDocument/2006/relationships/image" Target="../media/image1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23.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image" Target="../media/image32.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 Id="rId3" Type="http://schemas.openxmlformats.org/officeDocument/2006/relationships/image" Target="../media/image2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6.xml"/><Relationship Id="rId3"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 Id="rId5" Type="http://schemas.openxmlformats.org/officeDocument/2006/relationships/image" Target="../media/image16.png"/><Relationship Id="rId6"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 Id="rId5" Type="http://schemas.openxmlformats.org/officeDocument/2006/relationships/image" Target="../media/image21.png"/><Relationship Id="rId6"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 Id="rId5"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hyperlink" Target="http://ec.europa.eu/environment/eussd/buildings.htm" TargetMode="External"/><Relationship Id="rId4" Type="http://schemas.openxmlformats.org/officeDocument/2006/relationships/image" Target="../media/image9.png"/><Relationship Id="rId5"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
          <p:cNvSpPr txBox="1"/>
          <p:nvPr>
            <p:ph idx="1" type="subTitle"/>
          </p:nvPr>
        </p:nvSpPr>
        <p:spPr>
          <a:xfrm>
            <a:off x="230517" y="3275195"/>
            <a:ext cx="4673177"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4</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de l'évaluation SNTool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Échelle du Quartier</a:t>
            </a:r>
            <a:endParaRPr b="0" i="0" sz="3200" u="none" cap="none" strike="noStrik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pic>
        <p:nvPicPr>
          <p:cNvPr id="219" name="Google Shape;219;p10"/>
          <p:cNvPicPr preferRelativeResize="0"/>
          <p:nvPr/>
        </p:nvPicPr>
        <p:blipFill rotWithShape="1">
          <a:blip r:embed="rId3">
            <a:alphaModFix/>
          </a:blip>
          <a:srcRect b="0" l="0" r="0" t="0"/>
          <a:stretch/>
        </p:blipFill>
        <p:spPr>
          <a:xfrm>
            <a:off x="715531" y="2728334"/>
            <a:ext cx="4096117" cy="2812521"/>
          </a:xfrm>
          <a:prstGeom prst="rect">
            <a:avLst/>
          </a:prstGeom>
          <a:noFill/>
          <a:ln>
            <a:noFill/>
          </a:ln>
        </p:spPr>
      </p:pic>
      <p:sp>
        <p:nvSpPr>
          <p:cNvPr id="220" name="Google Shape;220;p10"/>
          <p:cNvSpPr txBox="1"/>
          <p:nvPr>
            <p:ph idx="1" type="body"/>
          </p:nvPr>
        </p:nvSpPr>
        <p:spPr>
          <a:xfrm>
            <a:off x="268222" y="1048512"/>
            <a:ext cx="8830753" cy="11123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MÉTHODE D'ÉVALUATION - Facteurs de conversion de l'énergie primaire</a:t>
            </a:r>
            <a:endParaRPr/>
          </a:p>
          <a:p>
            <a:pPr indent="0" lvl="0" marL="0" marR="0" rtl="0" algn="l">
              <a:spcBef>
                <a:spcPts val="60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Énergie primaire consommée par un bâtiment telle que mesurée au bâtiment, convertie à l'aide de </a:t>
            </a:r>
            <a:r>
              <a:rPr b="1" i="0" lang="en-US" sz="2200" u="none" cap="none" strike="noStrike">
                <a:solidFill>
                  <a:schemeClr val="dk1"/>
                </a:solidFill>
                <a:latin typeface="Calibri"/>
                <a:ea typeface="Calibri"/>
                <a:cs typeface="Calibri"/>
                <a:sym typeface="Calibri"/>
              </a:rPr>
              <a:t>facteurs de conversion d'énergie primaire</a:t>
            </a:r>
            <a:endParaRPr b="0" i="0" sz="2200" u="none" cap="none" strike="noStrike">
              <a:solidFill>
                <a:schemeClr val="dk1"/>
              </a:solidFill>
              <a:latin typeface="Calibri"/>
              <a:ea typeface="Calibri"/>
              <a:cs typeface="Calibri"/>
              <a:sym typeface="Calibri"/>
            </a:endParaRPr>
          </a:p>
        </p:txBody>
      </p:sp>
      <p:sp>
        <p:nvSpPr>
          <p:cNvPr id="221" name="Google Shape;221;p10"/>
          <p:cNvSpPr txBox="1"/>
          <p:nvPr>
            <p:ph idx="12" type="sldNum"/>
          </p:nvPr>
        </p:nvSpPr>
        <p:spPr>
          <a:xfrm>
            <a:off x="7010400" y="6535407"/>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22" name="Google Shape;222;p10">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23" name="Google Shape;223;p10"/>
          <p:cNvSpPr/>
          <p:nvPr/>
        </p:nvSpPr>
        <p:spPr>
          <a:xfrm>
            <a:off x="5512627" y="4013922"/>
            <a:ext cx="3586348"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Calibri"/>
                <a:ea typeface="Calibri"/>
                <a:cs typeface="Calibri"/>
                <a:sym typeface="Calibri"/>
              </a:rPr>
              <a:t>Peut utiliser les facteurs d'émission nationaux/locaux officiels, le cas échéant</a:t>
            </a:r>
            <a:endParaRPr sz="1600">
              <a:solidFill>
                <a:schemeClr val="dk1"/>
              </a:solidFill>
              <a:latin typeface="Calibri"/>
              <a:ea typeface="Calibri"/>
              <a:cs typeface="Calibri"/>
              <a:sym typeface="Calibri"/>
            </a:endParaRPr>
          </a:p>
        </p:txBody>
      </p:sp>
      <p:pic>
        <p:nvPicPr>
          <p:cNvPr id="224" name="Google Shape;224;p10"/>
          <p:cNvPicPr preferRelativeResize="0"/>
          <p:nvPr/>
        </p:nvPicPr>
        <p:blipFill rotWithShape="1">
          <a:blip r:embed="rId6">
            <a:alphaModFix/>
          </a:blip>
          <a:srcRect b="0" l="0" r="0" t="0"/>
          <a:stretch/>
        </p:blipFill>
        <p:spPr>
          <a:xfrm>
            <a:off x="5134115" y="4109549"/>
            <a:ext cx="378512" cy="368806"/>
          </a:xfrm>
          <a:prstGeom prst="rect">
            <a:avLst/>
          </a:prstGeom>
          <a:noFill/>
          <a:ln>
            <a:noFill/>
          </a:ln>
        </p:spPr>
      </p:pic>
      <p:sp>
        <p:nvSpPr>
          <p:cNvPr id="225" name="Google Shape;225;p1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B.2.7 - CONSOMMATION TOTALE D'ÉNERGIE PRIMAIRE POUR LES OPERATIONS IMMOBILIERES</a:t>
            </a:r>
            <a:endParaRPr b="1" sz="2000">
              <a:solidFill>
                <a:srgbClr val="00B050"/>
              </a:solidFill>
            </a:endParaRPr>
          </a:p>
        </p:txBody>
      </p:sp>
      <p:sp>
        <p:nvSpPr>
          <p:cNvPr id="226" name="Google Shape;226;p10"/>
          <p:cNvSpPr txBox="1"/>
          <p:nvPr/>
        </p:nvSpPr>
        <p:spPr>
          <a:xfrm>
            <a:off x="1794164" y="3460399"/>
            <a:ext cx="1517073"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b="1" lang="en-US" sz="600">
                <a:solidFill>
                  <a:schemeClr val="dk1"/>
                </a:solidFill>
                <a:latin typeface="Arial"/>
                <a:ea typeface="Arial"/>
                <a:cs typeface="Arial"/>
                <a:sym typeface="Arial"/>
              </a:rPr>
              <a:t>(dépend du mix enérgitique national)</a:t>
            </a:r>
            <a:endParaRPr b="1" sz="600">
              <a:solidFill>
                <a:schemeClr val="dk1"/>
              </a:solidFill>
              <a:latin typeface="Arial"/>
              <a:ea typeface="Arial"/>
              <a:cs typeface="Arial"/>
              <a:sym typeface="Arial"/>
            </a:endParaRPr>
          </a:p>
        </p:txBody>
      </p:sp>
      <p:sp>
        <p:nvSpPr>
          <p:cNvPr id="227" name="Google Shape;227;p10"/>
          <p:cNvSpPr txBox="1"/>
          <p:nvPr/>
        </p:nvSpPr>
        <p:spPr>
          <a:xfrm>
            <a:off x="2722418" y="3903745"/>
            <a:ext cx="602674"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chemeClr val="dk1"/>
                </a:solidFill>
                <a:latin typeface="Arial"/>
                <a:ea typeface="Arial"/>
                <a:cs typeface="Arial"/>
                <a:sym typeface="Arial"/>
              </a:rPr>
              <a:t>Essence</a:t>
            </a:r>
            <a:endParaRPr sz="1000">
              <a:solidFill>
                <a:schemeClr val="dk1"/>
              </a:solidFill>
              <a:latin typeface="Arial"/>
              <a:ea typeface="Arial"/>
              <a:cs typeface="Arial"/>
              <a:sym typeface="Arial"/>
            </a:endParaRPr>
          </a:p>
        </p:txBody>
      </p:sp>
      <p:sp>
        <p:nvSpPr>
          <p:cNvPr id="228" name="Google Shape;228;p10"/>
          <p:cNvSpPr txBox="1"/>
          <p:nvPr/>
        </p:nvSpPr>
        <p:spPr>
          <a:xfrm>
            <a:off x="2327563" y="4721162"/>
            <a:ext cx="997527"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1000">
                <a:solidFill>
                  <a:schemeClr val="dk1"/>
                </a:solidFill>
                <a:latin typeface="Arial"/>
                <a:ea typeface="Arial"/>
                <a:cs typeface="Arial"/>
                <a:sym typeface="Arial"/>
              </a:rPr>
              <a:t>Eau Chaude</a:t>
            </a:r>
            <a:endParaRPr sz="1000">
              <a:solidFill>
                <a:schemeClr val="dk1"/>
              </a:solidFill>
              <a:latin typeface="Arial"/>
              <a:ea typeface="Arial"/>
              <a:cs typeface="Arial"/>
              <a:sym typeface="Arial"/>
            </a:endParaRPr>
          </a:p>
        </p:txBody>
      </p:sp>
      <p:sp>
        <p:nvSpPr>
          <p:cNvPr id="229" name="Google Shape;229;p10"/>
          <p:cNvSpPr txBox="1"/>
          <p:nvPr/>
        </p:nvSpPr>
        <p:spPr>
          <a:xfrm>
            <a:off x="2708564" y="4984400"/>
            <a:ext cx="602674"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1000">
                <a:solidFill>
                  <a:schemeClr val="dk1"/>
                </a:solidFill>
                <a:latin typeface="Arial"/>
                <a:ea typeface="Arial"/>
                <a:cs typeface="Arial"/>
                <a:sym typeface="Arial"/>
              </a:rPr>
              <a:t>Essence</a:t>
            </a:r>
            <a:endParaRPr sz="1000">
              <a:solidFill>
                <a:schemeClr val="dk1"/>
              </a:solidFill>
              <a:latin typeface="Arial"/>
              <a:ea typeface="Arial"/>
              <a:cs typeface="Arial"/>
              <a:sym typeface="Arial"/>
            </a:endParaRPr>
          </a:p>
        </p:txBody>
      </p:sp>
      <p:sp>
        <p:nvSpPr>
          <p:cNvPr id="230" name="Google Shape;230;p10"/>
          <p:cNvSpPr txBox="1"/>
          <p:nvPr/>
        </p:nvSpPr>
        <p:spPr>
          <a:xfrm>
            <a:off x="2452255" y="5254564"/>
            <a:ext cx="907472"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1000">
                <a:solidFill>
                  <a:schemeClr val="dk1"/>
                </a:solidFill>
                <a:latin typeface="Arial"/>
                <a:ea typeface="Arial"/>
                <a:cs typeface="Arial"/>
                <a:sym typeface="Arial"/>
              </a:rPr>
              <a:t>Eau Froide</a:t>
            </a:r>
            <a:endParaRPr sz="1000">
              <a:solidFill>
                <a:schemeClr val="dk1"/>
              </a:solidFill>
              <a:latin typeface="Arial"/>
              <a:ea typeface="Arial"/>
              <a:cs typeface="Arial"/>
              <a:sym typeface="Arial"/>
            </a:endParaRPr>
          </a:p>
        </p:txBody>
      </p:sp>
      <p:sp>
        <p:nvSpPr>
          <p:cNvPr id="231" name="Google Shape;231;p10"/>
          <p:cNvSpPr txBox="1"/>
          <p:nvPr/>
        </p:nvSpPr>
        <p:spPr>
          <a:xfrm>
            <a:off x="2528454" y="4177147"/>
            <a:ext cx="845128"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1000">
                <a:solidFill>
                  <a:schemeClr val="dk1"/>
                </a:solidFill>
                <a:latin typeface="Arial"/>
                <a:ea typeface="Arial"/>
                <a:cs typeface="Arial"/>
                <a:sym typeface="Arial"/>
              </a:rPr>
              <a:t>Gaz Naturel</a:t>
            </a:r>
            <a:endParaRPr sz="1000">
              <a:solidFill>
                <a:schemeClr val="dk1"/>
              </a:solidFill>
              <a:latin typeface="Arial"/>
              <a:ea typeface="Arial"/>
              <a:cs typeface="Arial"/>
              <a:sym typeface="Arial"/>
            </a:endParaRPr>
          </a:p>
        </p:txBody>
      </p:sp>
      <p:sp>
        <p:nvSpPr>
          <p:cNvPr id="232" name="Google Shape;232;p10"/>
          <p:cNvSpPr txBox="1"/>
          <p:nvPr/>
        </p:nvSpPr>
        <p:spPr>
          <a:xfrm>
            <a:off x="2306782" y="4457926"/>
            <a:ext cx="997527"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1000">
                <a:solidFill>
                  <a:schemeClr val="dk1"/>
                </a:solidFill>
                <a:latin typeface="Arial"/>
                <a:ea typeface="Arial"/>
                <a:cs typeface="Arial"/>
                <a:sym typeface="Arial"/>
              </a:rPr>
              <a:t>Autres</a:t>
            </a:r>
            <a:endParaRPr sz="1000">
              <a:solidFill>
                <a:schemeClr val="dk1"/>
              </a:solidFill>
              <a:latin typeface="Arial"/>
              <a:ea typeface="Arial"/>
              <a:cs typeface="Arial"/>
              <a:sym typeface="Arial"/>
            </a:endParaRPr>
          </a:p>
        </p:txBody>
      </p:sp>
      <p:sp>
        <p:nvSpPr>
          <p:cNvPr id="233" name="Google Shape;233;p10"/>
          <p:cNvSpPr txBox="1"/>
          <p:nvPr/>
        </p:nvSpPr>
        <p:spPr>
          <a:xfrm>
            <a:off x="2230582" y="3661291"/>
            <a:ext cx="1115291"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chemeClr val="dk1"/>
                </a:solidFill>
                <a:latin typeface="Arial"/>
                <a:ea typeface="Arial"/>
                <a:cs typeface="Arial"/>
                <a:sym typeface="Arial"/>
              </a:rPr>
              <a:t>GPL ou Propane</a:t>
            </a:r>
            <a:endParaRPr sz="1000">
              <a:solidFill>
                <a:schemeClr val="dk1"/>
              </a:solidFill>
              <a:latin typeface="Arial"/>
              <a:ea typeface="Arial"/>
              <a:cs typeface="Arial"/>
              <a:sym typeface="Arial"/>
            </a:endParaRPr>
          </a:p>
        </p:txBody>
      </p:sp>
      <p:sp>
        <p:nvSpPr>
          <p:cNvPr id="234" name="Google Shape;234;p10"/>
          <p:cNvSpPr txBox="1"/>
          <p:nvPr/>
        </p:nvSpPr>
        <p:spPr>
          <a:xfrm>
            <a:off x="2535382" y="3259509"/>
            <a:ext cx="782782"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1000">
                <a:solidFill>
                  <a:schemeClr val="dk1"/>
                </a:solidFill>
                <a:latin typeface="Arial"/>
                <a:ea typeface="Arial"/>
                <a:cs typeface="Arial"/>
                <a:sym typeface="Arial"/>
              </a:rPr>
              <a:t>Electricité</a:t>
            </a:r>
            <a:endParaRPr sz="1000">
              <a:solidFill>
                <a:schemeClr val="dk1"/>
              </a:solidFill>
              <a:latin typeface="Arial"/>
              <a:ea typeface="Arial"/>
              <a:cs typeface="Arial"/>
              <a:sym typeface="Arial"/>
            </a:endParaRPr>
          </a:p>
        </p:txBody>
      </p:sp>
      <p:sp>
        <p:nvSpPr>
          <p:cNvPr id="235" name="Google Shape;235;p10"/>
          <p:cNvSpPr txBox="1"/>
          <p:nvPr/>
        </p:nvSpPr>
        <p:spPr>
          <a:xfrm>
            <a:off x="2043546" y="2809237"/>
            <a:ext cx="1267692" cy="17408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050">
                <a:solidFill>
                  <a:schemeClr val="dk1"/>
                </a:solidFill>
                <a:latin typeface="Arial"/>
                <a:ea typeface="Arial"/>
                <a:cs typeface="Arial"/>
                <a:sym typeface="Arial"/>
              </a:rPr>
              <a:t>Vecteur d’énergie</a:t>
            </a:r>
            <a:endParaRPr b="1" sz="1050">
              <a:solidFill>
                <a:schemeClr val="dk1"/>
              </a:solidFill>
              <a:latin typeface="Arial"/>
              <a:ea typeface="Arial"/>
              <a:cs typeface="Arial"/>
              <a:sym typeface="Arial"/>
            </a:endParaRPr>
          </a:p>
        </p:txBody>
      </p:sp>
      <p:sp>
        <p:nvSpPr>
          <p:cNvPr id="236" name="Google Shape;236;p10"/>
          <p:cNvSpPr txBox="1"/>
          <p:nvPr/>
        </p:nvSpPr>
        <p:spPr>
          <a:xfrm>
            <a:off x="775855" y="4797358"/>
            <a:ext cx="879764" cy="56716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100">
                <a:solidFill>
                  <a:schemeClr val="dk1"/>
                </a:solidFill>
                <a:latin typeface="Arial"/>
                <a:ea typeface="Arial"/>
                <a:cs typeface="Arial"/>
                <a:sym typeface="Arial"/>
              </a:rPr>
              <a:t>Energie de quartier achetée</a:t>
            </a:r>
            <a:endParaRPr sz="1100">
              <a:solidFill>
                <a:schemeClr val="dk1"/>
              </a:solidFill>
              <a:latin typeface="Arial"/>
              <a:ea typeface="Arial"/>
              <a:cs typeface="Arial"/>
              <a:sym typeface="Arial"/>
            </a:endParaRPr>
          </a:p>
        </p:txBody>
      </p:sp>
      <p:sp>
        <p:nvSpPr>
          <p:cNvPr id="237" name="Google Shape;237;p10"/>
          <p:cNvSpPr txBox="1"/>
          <p:nvPr/>
        </p:nvSpPr>
        <p:spPr>
          <a:xfrm>
            <a:off x="3387437" y="2774595"/>
            <a:ext cx="1406236" cy="381515"/>
          </a:xfrm>
          <a:prstGeom prst="rect">
            <a:avLst/>
          </a:prstGeom>
          <a:solidFill>
            <a:schemeClr val="dk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050">
                <a:solidFill>
                  <a:schemeClr val="lt1"/>
                </a:solidFill>
                <a:latin typeface="Arial"/>
                <a:ea typeface="Arial"/>
                <a:cs typeface="Arial"/>
                <a:sym typeface="Arial"/>
              </a:rPr>
              <a:t>Conversion d’énergie primaire</a:t>
            </a:r>
            <a:endParaRPr b="1" sz="1050">
              <a:solidFill>
                <a:schemeClr val="lt1"/>
              </a:solidFill>
              <a:latin typeface="Arial"/>
              <a:ea typeface="Arial"/>
              <a:cs typeface="Arial"/>
              <a:sym typeface="Arial"/>
            </a:endParaRPr>
          </a:p>
        </p:txBody>
      </p:sp>
      <p:pic>
        <p:nvPicPr>
          <p:cNvPr id="238" name="Google Shape;238;p10"/>
          <p:cNvPicPr preferRelativeResize="0"/>
          <p:nvPr/>
        </p:nvPicPr>
        <p:blipFill rotWithShape="1">
          <a:blip r:embed="rId7">
            <a:alphaModFix/>
          </a:blip>
          <a:srcRect b="0" l="0" r="0" t="0"/>
          <a:stretch/>
        </p:blipFill>
        <p:spPr>
          <a:xfrm>
            <a:off x="4279416" y="2986829"/>
            <a:ext cx="441424" cy="292923"/>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1"/>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44" name="Google Shape;244;p11">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45" name="Google Shape;245;p11"/>
          <p:cNvSpPr txBox="1"/>
          <p:nvPr/>
        </p:nvSpPr>
        <p:spPr>
          <a:xfrm>
            <a:off x="366975" y="1295839"/>
            <a:ext cx="8777025" cy="146688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2000"/>
              <a:buFont typeface="Arial"/>
              <a:buNone/>
            </a:pPr>
            <a:r>
              <a:rPr b="1" lang="en-US" sz="2000">
                <a:solidFill>
                  <a:srgbClr val="7F7F7F"/>
                </a:solidFill>
                <a:latin typeface="Calibri"/>
                <a:ea typeface="Calibri"/>
                <a:cs typeface="Calibri"/>
                <a:sym typeface="Calibri"/>
              </a:rPr>
              <a:t>Les étapes de calcul sont les suivantes :</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Pour chaque bâtiment du quartier, calculer la </a:t>
            </a:r>
            <a:r>
              <a:rPr b="1" lang="en-US" sz="2000">
                <a:solidFill>
                  <a:schemeClr val="dk1"/>
                </a:solidFill>
                <a:latin typeface="Calibri"/>
                <a:ea typeface="Calibri"/>
                <a:cs typeface="Calibri"/>
                <a:sym typeface="Calibri"/>
              </a:rPr>
              <a:t>consommation moyenne annuelle d'énergie thermique par combustible ou par chauffage/refroidissement urbain</a:t>
            </a:r>
            <a:r>
              <a:rPr lang="en-US" sz="2000">
                <a:solidFill>
                  <a:schemeClr val="dk1"/>
                </a:solidFill>
                <a:latin typeface="Calibri"/>
                <a:ea typeface="Calibri"/>
                <a:cs typeface="Calibri"/>
                <a:sym typeface="Calibri"/>
              </a:rPr>
              <a:t>, pour les utilisations énergétiques prises en compte (voir B.2.1) sur une année type selon les normes CEN qui soutiennent la directive PEB, en kilowattheures (kWh</a:t>
            </a:r>
            <a:r>
              <a:rPr baseline="-25000" lang="en-US" sz="2000">
                <a:solidFill>
                  <a:schemeClr val="dk1"/>
                </a:solidFill>
                <a:latin typeface="Calibri"/>
                <a:ea typeface="Calibri"/>
                <a:cs typeface="Calibri"/>
                <a:sym typeface="Calibri"/>
              </a:rPr>
              <a:t>th</a:t>
            </a:r>
            <a:r>
              <a:rPr lang="en-US" sz="2000">
                <a:solidFill>
                  <a:schemeClr val="dk1"/>
                </a:solidFill>
                <a:latin typeface="Calibri"/>
                <a:ea typeface="Calibri"/>
                <a:cs typeface="Calibri"/>
                <a:sym typeface="Calibri"/>
              </a:rPr>
              <a:t>/y)</a:t>
            </a:r>
            <a:endParaRPr/>
          </a:p>
          <a:p>
            <a:pPr indent="-457200" lvl="0" marL="457200" marR="0" rtl="0" algn="l">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Pour chaque bâtiment du quartier, calculer la </a:t>
            </a:r>
            <a:r>
              <a:rPr b="1" lang="en-US" sz="2000">
                <a:solidFill>
                  <a:schemeClr val="dk1"/>
                </a:solidFill>
                <a:latin typeface="Calibri"/>
                <a:ea typeface="Calibri"/>
                <a:cs typeface="Calibri"/>
                <a:sym typeface="Calibri"/>
              </a:rPr>
              <a:t>consommation annuelle moyenne d'énergie électrique </a:t>
            </a:r>
            <a:r>
              <a:rPr lang="en-US" sz="2000">
                <a:solidFill>
                  <a:schemeClr val="dk1"/>
                </a:solidFill>
                <a:latin typeface="Calibri"/>
                <a:ea typeface="Calibri"/>
                <a:cs typeface="Calibri"/>
                <a:sym typeface="Calibri"/>
              </a:rPr>
              <a:t>(voir point B.1.3) sur une année type conformément aux normes CEN qui soutiennent la directive PEB, en kilowattheures (kWh</a:t>
            </a:r>
            <a:r>
              <a:rPr baseline="-25000" lang="en-US" sz="2000">
                <a:solidFill>
                  <a:schemeClr val="dk1"/>
                </a:solidFill>
                <a:latin typeface="Calibri"/>
                <a:ea typeface="Calibri"/>
                <a:cs typeface="Calibri"/>
                <a:sym typeface="Calibri"/>
              </a:rPr>
              <a:t>e</a:t>
            </a:r>
            <a:r>
              <a:rPr lang="en-US" sz="2000">
                <a:solidFill>
                  <a:schemeClr val="dk1"/>
                </a:solidFill>
                <a:latin typeface="Calibri"/>
                <a:ea typeface="Calibri"/>
                <a:cs typeface="Calibri"/>
                <a:sym typeface="Calibri"/>
              </a:rPr>
              <a:t>/an)</a:t>
            </a:r>
            <a:endParaRPr sz="20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Additionner la </a:t>
            </a:r>
            <a:r>
              <a:rPr b="1" lang="en-US" sz="2000">
                <a:solidFill>
                  <a:schemeClr val="dk1"/>
                </a:solidFill>
                <a:latin typeface="Calibri"/>
                <a:ea typeface="Calibri"/>
                <a:cs typeface="Calibri"/>
                <a:sym typeface="Calibri"/>
              </a:rPr>
              <a:t>consommation moyenne annuelle d'énergie thermique par combustible ou chaleur/froid pour tous les bâtiments </a:t>
            </a:r>
            <a:r>
              <a:rPr lang="en-US" sz="2000">
                <a:solidFill>
                  <a:schemeClr val="dk1"/>
                </a:solidFill>
                <a:latin typeface="Calibri"/>
                <a:ea typeface="Calibri"/>
                <a:cs typeface="Calibri"/>
                <a:sym typeface="Calibri"/>
              </a:rPr>
              <a:t>du quartier </a:t>
            </a:r>
            <a:endParaRPr sz="20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Additionner la </a:t>
            </a:r>
            <a:r>
              <a:rPr b="1" lang="en-US" sz="2000">
                <a:solidFill>
                  <a:schemeClr val="dk1"/>
                </a:solidFill>
                <a:latin typeface="Calibri"/>
                <a:ea typeface="Calibri"/>
                <a:cs typeface="Calibri"/>
                <a:sym typeface="Calibri"/>
              </a:rPr>
              <a:t>consommation moyenne annuelle d'énergie électrique pour tous les bâtiments </a:t>
            </a:r>
            <a:r>
              <a:rPr lang="en-US" sz="2000">
                <a:solidFill>
                  <a:schemeClr val="dk1"/>
                </a:solidFill>
                <a:latin typeface="Calibri"/>
                <a:ea typeface="Calibri"/>
                <a:cs typeface="Calibri"/>
                <a:sym typeface="Calibri"/>
              </a:rPr>
              <a:t>du quartier</a:t>
            </a:r>
            <a:endParaRPr sz="2000">
              <a:solidFill>
                <a:schemeClr val="dk1"/>
              </a:solidFill>
              <a:latin typeface="Calibri"/>
              <a:ea typeface="Calibri"/>
              <a:cs typeface="Calibri"/>
              <a:sym typeface="Calibri"/>
            </a:endParaRPr>
          </a:p>
        </p:txBody>
      </p:sp>
      <p:sp>
        <p:nvSpPr>
          <p:cNvPr id="246" name="Google Shape;246;p11"/>
          <p:cNvSpPr txBox="1"/>
          <p:nvPr/>
        </p:nvSpPr>
        <p:spPr>
          <a:xfrm>
            <a:off x="306324" y="7625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u="sng">
              <a:solidFill>
                <a:schemeClr val="dk1"/>
              </a:solidFill>
              <a:latin typeface="Calibri"/>
              <a:ea typeface="Calibri"/>
              <a:cs typeface="Calibri"/>
              <a:sym typeface="Calibri"/>
            </a:endParaRPr>
          </a:p>
        </p:txBody>
      </p:sp>
      <p:sp>
        <p:nvSpPr>
          <p:cNvPr id="247" name="Google Shape;247;p1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u="sng">
              <a:solidFill>
                <a:srgbClr val="1A965E"/>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2"/>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53" name="Google Shape;253;p1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54" name="Google Shape;254;p12"/>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u="sng">
              <a:solidFill>
                <a:schemeClr val="dk1"/>
              </a:solidFill>
              <a:latin typeface="Calibri"/>
              <a:ea typeface="Calibri"/>
              <a:cs typeface="Calibri"/>
              <a:sym typeface="Calibri"/>
            </a:endParaRPr>
          </a:p>
        </p:txBody>
      </p:sp>
      <p:sp>
        <p:nvSpPr>
          <p:cNvPr id="255" name="Google Shape;255;p1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u="sng">
              <a:solidFill>
                <a:srgbClr val="1A965E"/>
              </a:solidFill>
            </a:endParaRPr>
          </a:p>
        </p:txBody>
      </p:sp>
      <p:sp>
        <p:nvSpPr>
          <p:cNvPr id="256" name="Google Shape;256;p12"/>
          <p:cNvSpPr txBox="1"/>
          <p:nvPr/>
        </p:nvSpPr>
        <p:spPr>
          <a:xfrm>
            <a:off x="243149" y="1473640"/>
            <a:ext cx="8430333" cy="3495810"/>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dk1"/>
              </a:buClr>
              <a:buSzPts val="2200"/>
              <a:buFont typeface="Calibri"/>
              <a:buAutoNum type="arabicPeriod" startAt="5"/>
            </a:pPr>
            <a:r>
              <a:rPr lang="en-US" sz="2200">
                <a:solidFill>
                  <a:schemeClr val="dk1"/>
                </a:solidFill>
                <a:latin typeface="Calibri"/>
                <a:ea typeface="Calibri"/>
                <a:cs typeface="Calibri"/>
                <a:sym typeface="Calibri"/>
              </a:rPr>
              <a:t>Utiliser les facteurs de conversion nationaux par combustible, chaleur/froid urbain et électricité pour estimer la </a:t>
            </a:r>
            <a:r>
              <a:rPr b="1" lang="en-US" sz="2200">
                <a:solidFill>
                  <a:schemeClr val="dk1"/>
                </a:solidFill>
                <a:latin typeface="Calibri"/>
                <a:ea typeface="Calibri"/>
                <a:cs typeface="Calibri"/>
                <a:sym typeface="Calibri"/>
              </a:rPr>
              <a:t>consommation totale d'énergie primaire </a:t>
            </a:r>
            <a:r>
              <a:rPr lang="en-US" sz="2200">
                <a:solidFill>
                  <a:schemeClr val="dk1"/>
                </a:solidFill>
                <a:latin typeface="Calibri"/>
                <a:ea typeface="Calibri"/>
                <a:cs typeface="Calibri"/>
                <a:sym typeface="Calibri"/>
              </a:rPr>
              <a:t>(malnutrition protéino-énergétique) pour tous les bâtiments du quartier</a:t>
            </a:r>
            <a:endParaRPr/>
          </a:p>
          <a:p>
            <a:pPr indent="-317500" lvl="0" marL="457200" marR="0" rtl="0" algn="l">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a:p>
            <a:pPr indent="-317500" lvl="0" marL="457200" marR="0" rtl="0" algn="l">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a:p>
            <a:pPr indent="-317500" lvl="0" marL="457200" marR="0" rtl="0" algn="l">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a:p>
            <a:pPr indent="-317500" lvl="0" marL="457200" marR="0" rtl="0" algn="l">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p:txBody>
      </p:sp>
      <p:pic>
        <p:nvPicPr>
          <p:cNvPr id="257" name="Google Shape;257;p12"/>
          <p:cNvPicPr preferRelativeResize="0"/>
          <p:nvPr/>
        </p:nvPicPr>
        <p:blipFill rotWithShape="1">
          <a:blip r:embed="rId5">
            <a:alphaModFix/>
          </a:blip>
          <a:srcRect b="0" l="0" r="0" t="0"/>
          <a:stretch/>
        </p:blipFill>
        <p:spPr>
          <a:xfrm>
            <a:off x="1516563" y="2890283"/>
            <a:ext cx="6161673" cy="2892214"/>
          </a:xfrm>
          <a:prstGeom prst="rect">
            <a:avLst/>
          </a:prstGeom>
          <a:noFill/>
          <a:ln>
            <a:noFill/>
          </a:ln>
        </p:spPr>
      </p:pic>
      <p:sp>
        <p:nvSpPr>
          <p:cNvPr id="258" name="Google Shape;258;p12"/>
          <p:cNvSpPr txBox="1"/>
          <p:nvPr/>
        </p:nvSpPr>
        <p:spPr>
          <a:xfrm>
            <a:off x="1637146" y="4231637"/>
            <a:ext cx="1267692" cy="504946"/>
          </a:xfrm>
          <a:prstGeom prst="rect">
            <a:avLst/>
          </a:prstGeom>
          <a:solidFill>
            <a:schemeClr val="dk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600">
                <a:solidFill>
                  <a:schemeClr val="lt1"/>
                </a:solidFill>
                <a:latin typeface="Arial"/>
                <a:ea typeface="Arial"/>
                <a:cs typeface="Arial"/>
                <a:sym typeface="Arial"/>
              </a:rPr>
              <a:t>Energie Primaire</a:t>
            </a:r>
            <a:endParaRPr b="1" sz="1600">
              <a:solidFill>
                <a:schemeClr val="lt1"/>
              </a:solidFill>
              <a:latin typeface="Arial"/>
              <a:ea typeface="Arial"/>
              <a:cs typeface="Arial"/>
              <a:sym typeface="Arial"/>
            </a:endParaRPr>
          </a:p>
        </p:txBody>
      </p:sp>
      <p:sp>
        <p:nvSpPr>
          <p:cNvPr id="259" name="Google Shape;259;p12"/>
          <p:cNvSpPr txBox="1"/>
          <p:nvPr/>
        </p:nvSpPr>
        <p:spPr>
          <a:xfrm>
            <a:off x="3402446" y="4180838"/>
            <a:ext cx="1207654" cy="683563"/>
          </a:xfrm>
          <a:prstGeom prst="rect">
            <a:avLst/>
          </a:prstGeom>
          <a:solidFill>
            <a:srgbClr val="BFBFBF"/>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600">
                <a:solidFill>
                  <a:schemeClr val="lt1"/>
                </a:solidFill>
                <a:latin typeface="Arial"/>
                <a:ea typeface="Arial"/>
                <a:cs typeface="Arial"/>
                <a:sym typeface="Arial"/>
              </a:rPr>
              <a:t>Facteurs de conversion Nationale</a:t>
            </a:r>
            <a:endParaRPr b="1" sz="1600">
              <a:solidFill>
                <a:schemeClr val="lt1"/>
              </a:solidFill>
              <a:latin typeface="Arial"/>
              <a:ea typeface="Arial"/>
              <a:cs typeface="Arial"/>
              <a:sym typeface="Arial"/>
            </a:endParaRPr>
          </a:p>
        </p:txBody>
      </p:sp>
      <p:sp>
        <p:nvSpPr>
          <p:cNvPr id="260" name="Google Shape;260;p12"/>
          <p:cNvSpPr txBox="1"/>
          <p:nvPr/>
        </p:nvSpPr>
        <p:spPr>
          <a:xfrm>
            <a:off x="5127106" y="3835395"/>
            <a:ext cx="1372754" cy="406884"/>
          </a:xfrm>
          <a:prstGeom prst="rect">
            <a:avLst/>
          </a:prstGeom>
          <a:solidFill>
            <a:srgbClr val="E36C09"/>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200">
                <a:solidFill>
                  <a:schemeClr val="lt1"/>
                </a:solidFill>
                <a:latin typeface="Arial"/>
                <a:ea typeface="Arial"/>
                <a:cs typeface="Arial"/>
                <a:sym typeface="Arial"/>
              </a:rPr>
              <a:t>Energie thermique livrée</a:t>
            </a:r>
            <a:endParaRPr b="1" sz="1200">
              <a:solidFill>
                <a:schemeClr val="lt1"/>
              </a:solidFill>
              <a:latin typeface="Arial"/>
              <a:ea typeface="Arial"/>
              <a:cs typeface="Arial"/>
              <a:sym typeface="Arial"/>
            </a:endParaRPr>
          </a:p>
        </p:txBody>
      </p:sp>
      <p:sp>
        <p:nvSpPr>
          <p:cNvPr id="261" name="Google Shape;261;p12"/>
          <p:cNvSpPr txBox="1"/>
          <p:nvPr/>
        </p:nvSpPr>
        <p:spPr>
          <a:xfrm>
            <a:off x="5111866" y="4688834"/>
            <a:ext cx="1372754" cy="381836"/>
          </a:xfrm>
          <a:prstGeom prst="rect">
            <a:avLst/>
          </a:prstGeom>
          <a:solidFill>
            <a:srgbClr val="FFFF0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200">
                <a:solidFill>
                  <a:srgbClr val="D8D8D8"/>
                </a:solidFill>
                <a:latin typeface="Arial"/>
                <a:ea typeface="Arial"/>
                <a:cs typeface="Arial"/>
                <a:sym typeface="Arial"/>
              </a:rPr>
              <a:t>Energie eléctirque livrée</a:t>
            </a:r>
            <a:endParaRPr b="1" sz="1200">
              <a:solidFill>
                <a:srgbClr val="D8D8D8"/>
              </a:solidFill>
              <a:latin typeface="Arial"/>
              <a:ea typeface="Arial"/>
              <a:cs typeface="Arial"/>
              <a:sym typeface="Arial"/>
            </a:endParaRPr>
          </a:p>
        </p:txBody>
      </p:sp>
      <p:sp>
        <p:nvSpPr>
          <p:cNvPr id="262" name="Google Shape;262;p12"/>
          <p:cNvSpPr txBox="1"/>
          <p:nvPr/>
        </p:nvSpPr>
        <p:spPr>
          <a:xfrm>
            <a:off x="6384406" y="4323074"/>
            <a:ext cx="557414" cy="320280"/>
          </a:xfrm>
          <a:prstGeom prst="rect">
            <a:avLst/>
          </a:prstGeom>
          <a:solidFill>
            <a:srgbClr val="00B0F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000">
                <a:solidFill>
                  <a:srgbClr val="D8D8D8"/>
                </a:solidFill>
                <a:latin typeface="Arial"/>
                <a:ea typeface="Arial"/>
                <a:cs typeface="Arial"/>
                <a:sym typeface="Arial"/>
              </a:rPr>
              <a:t>Energie finale</a:t>
            </a:r>
            <a:endParaRPr b="1" sz="1000">
              <a:solidFill>
                <a:srgbClr val="D8D8D8"/>
              </a:solidFill>
              <a:latin typeface="Arial"/>
              <a:ea typeface="Arial"/>
              <a:cs typeface="Arial"/>
              <a:sym typeface="Arial"/>
            </a:endParaRPr>
          </a:p>
        </p:txBody>
      </p:sp>
      <p:sp>
        <p:nvSpPr>
          <p:cNvPr id="263" name="Google Shape;263;p12"/>
          <p:cNvSpPr txBox="1"/>
          <p:nvPr/>
        </p:nvSpPr>
        <p:spPr>
          <a:xfrm>
            <a:off x="3009900" y="5290814"/>
            <a:ext cx="2057400" cy="38183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200">
                <a:solidFill>
                  <a:schemeClr val="dk1"/>
                </a:solidFill>
                <a:latin typeface="Calibri"/>
                <a:ea typeface="Calibri"/>
                <a:cs typeface="Calibri"/>
                <a:sym typeface="Calibri"/>
              </a:rPr>
              <a:t>en fonction du mix énergétique du réseau principal</a:t>
            </a:r>
            <a:endParaRPr b="1" sz="1200">
              <a:solidFill>
                <a:srgbClr val="D8D8D8"/>
              </a:solidFill>
              <a:latin typeface="Arial"/>
              <a:ea typeface="Arial"/>
              <a:cs typeface="Arial"/>
              <a:sym typeface="Arial"/>
            </a:endParaRPr>
          </a:p>
        </p:txBody>
      </p:sp>
      <p:sp>
        <p:nvSpPr>
          <p:cNvPr id="264" name="Google Shape;264;p12"/>
          <p:cNvSpPr txBox="1"/>
          <p:nvPr/>
        </p:nvSpPr>
        <p:spPr>
          <a:xfrm>
            <a:off x="4991100" y="2951474"/>
            <a:ext cx="2057400"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200" u="sng">
                <a:solidFill>
                  <a:schemeClr val="dk1"/>
                </a:solidFill>
                <a:latin typeface="Calibri"/>
                <a:ea typeface="Calibri"/>
                <a:cs typeface="Calibri"/>
                <a:sym typeface="Calibri"/>
              </a:rPr>
              <a:t>EUI Thermique (Gaz naturel)</a:t>
            </a:r>
            <a:endParaRPr b="1" sz="1200" u="sng">
              <a:solidFill>
                <a:srgbClr val="D8D8D8"/>
              </a:solidFill>
              <a:latin typeface="Arial"/>
              <a:ea typeface="Arial"/>
              <a:cs typeface="Arial"/>
              <a:sym typeface="Arial"/>
            </a:endParaRPr>
          </a:p>
        </p:txBody>
      </p:sp>
      <p:sp>
        <p:nvSpPr>
          <p:cNvPr id="265" name="Google Shape;265;p12"/>
          <p:cNvSpPr txBox="1"/>
          <p:nvPr/>
        </p:nvSpPr>
        <p:spPr>
          <a:xfrm>
            <a:off x="5059680" y="3256274"/>
            <a:ext cx="2057400"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200" u="sng">
                <a:solidFill>
                  <a:schemeClr val="dk1"/>
                </a:solidFill>
                <a:latin typeface="Calibri"/>
                <a:ea typeface="Calibri"/>
                <a:cs typeface="Calibri"/>
                <a:sym typeface="Calibri"/>
              </a:rPr>
              <a:t>EUI Thermique (Pétrole)</a:t>
            </a:r>
            <a:endParaRPr b="1" sz="1200" u="sng">
              <a:solidFill>
                <a:srgbClr val="D8D8D8"/>
              </a:solidFill>
              <a:latin typeface="Arial"/>
              <a:ea typeface="Arial"/>
              <a:cs typeface="Arial"/>
              <a:sym typeface="Arial"/>
            </a:endParaRPr>
          </a:p>
        </p:txBody>
      </p:sp>
      <p:sp>
        <p:nvSpPr>
          <p:cNvPr id="266" name="Google Shape;266;p12"/>
          <p:cNvSpPr txBox="1"/>
          <p:nvPr/>
        </p:nvSpPr>
        <p:spPr>
          <a:xfrm>
            <a:off x="4968240" y="3606794"/>
            <a:ext cx="2057400"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200" u="sng">
                <a:solidFill>
                  <a:schemeClr val="dk1"/>
                </a:solidFill>
                <a:latin typeface="Calibri"/>
                <a:ea typeface="Calibri"/>
                <a:cs typeface="Calibri"/>
                <a:sym typeface="Calibri"/>
              </a:rPr>
              <a:t>EUI Combustibles (Autres)</a:t>
            </a:r>
            <a:endParaRPr b="1" sz="1200" u="sng">
              <a:solidFill>
                <a:srgbClr val="D8D8D8"/>
              </a:solidFill>
              <a:latin typeface="Arial"/>
              <a:ea typeface="Arial"/>
              <a:cs typeface="Arial"/>
              <a:sym typeface="Arial"/>
            </a:endParaRPr>
          </a:p>
        </p:txBody>
      </p:sp>
      <p:sp>
        <p:nvSpPr>
          <p:cNvPr id="267" name="Google Shape;267;p12"/>
          <p:cNvSpPr txBox="1"/>
          <p:nvPr/>
        </p:nvSpPr>
        <p:spPr>
          <a:xfrm>
            <a:off x="3101340" y="3644894"/>
            <a:ext cx="1615440"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200" u="sng">
                <a:solidFill>
                  <a:schemeClr val="dk1"/>
                </a:solidFill>
                <a:latin typeface="Calibri"/>
                <a:ea typeface="Calibri"/>
                <a:cs typeface="Calibri"/>
                <a:sym typeface="Calibri"/>
              </a:rPr>
              <a:t>Autres Combustibles</a:t>
            </a:r>
            <a:endParaRPr b="1" sz="1200" u="sng">
              <a:solidFill>
                <a:srgbClr val="D8D8D8"/>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13"/>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73" name="Google Shape;273;p1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74" name="Google Shape;274;p13"/>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u="sng">
              <a:solidFill>
                <a:schemeClr val="dk1"/>
              </a:solidFill>
              <a:latin typeface="Calibri"/>
              <a:ea typeface="Calibri"/>
              <a:cs typeface="Calibri"/>
              <a:sym typeface="Calibri"/>
            </a:endParaRPr>
          </a:p>
        </p:txBody>
      </p:sp>
      <p:sp>
        <p:nvSpPr>
          <p:cNvPr id="275" name="Google Shape;275;p13"/>
          <p:cNvSpPr txBox="1"/>
          <p:nvPr>
            <p:ph type="title"/>
          </p:nvPr>
        </p:nvSpPr>
        <p:spPr>
          <a:xfrm>
            <a:off x="0" y="-21265"/>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u="sng">
              <a:solidFill>
                <a:srgbClr val="1A965E"/>
              </a:solidFill>
            </a:endParaRPr>
          </a:p>
        </p:txBody>
      </p:sp>
      <p:sp>
        <p:nvSpPr>
          <p:cNvPr id="276" name="Google Shape;276;p13"/>
          <p:cNvSpPr txBox="1"/>
          <p:nvPr/>
        </p:nvSpPr>
        <p:spPr>
          <a:xfrm>
            <a:off x="1" y="1279931"/>
            <a:ext cx="9098974" cy="879343"/>
          </a:xfrm>
          <a:prstGeom prst="rect">
            <a:avLst/>
          </a:pr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Calibri"/>
                <a:ea typeface="Calibri"/>
                <a:cs typeface="Calibri"/>
                <a:sym typeface="Calibri"/>
              </a:rPr>
              <a:t> </a:t>
            </a:r>
            <a:endParaRPr/>
          </a:p>
        </p:txBody>
      </p:sp>
      <p:sp>
        <p:nvSpPr>
          <p:cNvPr id="277" name="Google Shape;277;p13"/>
          <p:cNvSpPr/>
          <p:nvPr/>
        </p:nvSpPr>
        <p:spPr>
          <a:xfrm>
            <a:off x="177228" y="2250015"/>
            <a:ext cx="8966772" cy="36933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où</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EU</a:t>
            </a:r>
            <a:r>
              <a:rPr baseline="-25000" lang="en-US" sz="1800">
                <a:solidFill>
                  <a:schemeClr val="dk1"/>
                </a:solidFill>
                <a:latin typeface="Calibri"/>
                <a:ea typeface="Calibri"/>
                <a:cs typeface="Calibri"/>
                <a:sym typeface="Calibri"/>
              </a:rPr>
              <a:t>th,i = </a:t>
            </a:r>
            <a:r>
              <a:rPr lang="en-US" sz="1800">
                <a:solidFill>
                  <a:schemeClr val="dk1"/>
                </a:solidFill>
                <a:latin typeface="Calibri"/>
                <a:ea typeface="Calibri"/>
                <a:cs typeface="Calibri"/>
                <a:sym typeface="Calibri"/>
              </a:rPr>
              <a:t>consommation annuelle d'énergie thermique du i-ème combustible (kWh</a:t>
            </a:r>
            <a:r>
              <a:rPr baseline="-25000" lang="en-US" sz="1800">
                <a:solidFill>
                  <a:schemeClr val="dk1"/>
                </a:solidFill>
                <a:latin typeface="Calibri"/>
                <a:ea typeface="Calibri"/>
                <a:cs typeface="Calibri"/>
                <a:sym typeface="Calibri"/>
              </a:rPr>
              <a:t>th</a:t>
            </a:r>
            <a:r>
              <a:rPr lang="en-US" sz="1800">
                <a:solidFill>
                  <a:schemeClr val="dk1"/>
                </a:solidFill>
                <a:latin typeface="Calibri"/>
                <a:ea typeface="Calibri"/>
                <a:cs typeface="Calibri"/>
                <a:sym typeface="Calibri"/>
              </a:rPr>
              <a:t>/an) livré à tous les bâtiments du voisinage</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F</a:t>
            </a:r>
            <a:r>
              <a:rPr baseline="-25000" lang="en-US" sz="1800">
                <a:solidFill>
                  <a:schemeClr val="dk1"/>
                </a:solidFill>
                <a:latin typeface="Calibri"/>
                <a:ea typeface="Calibri"/>
                <a:cs typeface="Calibri"/>
                <a:sym typeface="Calibri"/>
              </a:rPr>
              <a:t>i </a:t>
            </a:r>
            <a:r>
              <a:rPr lang="en-US" sz="1800">
                <a:solidFill>
                  <a:schemeClr val="dk1"/>
                </a:solidFill>
                <a:latin typeface="Calibri"/>
                <a:ea typeface="Calibri"/>
                <a:cs typeface="Calibri"/>
                <a:sym typeface="Calibri"/>
              </a:rPr>
              <a:t>= facteur de conversion national du i-ème combustible</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EU</a:t>
            </a:r>
            <a:r>
              <a:rPr baseline="-25000" lang="en-US" sz="1800">
                <a:solidFill>
                  <a:schemeClr val="dk1"/>
                </a:solidFill>
                <a:latin typeface="Calibri"/>
                <a:ea typeface="Calibri"/>
                <a:cs typeface="Calibri"/>
                <a:sym typeface="Calibri"/>
              </a:rPr>
              <a:t>d </a:t>
            </a:r>
            <a:r>
              <a:rPr lang="en-US" sz="1800">
                <a:solidFill>
                  <a:schemeClr val="dk1"/>
                </a:solidFill>
                <a:latin typeface="Calibri"/>
                <a:ea typeface="Calibri"/>
                <a:cs typeface="Calibri"/>
                <a:sym typeface="Calibri"/>
              </a:rPr>
              <a:t>= consommation annuelle d'énergie thermique (kWh</a:t>
            </a:r>
            <a:r>
              <a:rPr baseline="-25000" lang="en-US" sz="1800">
                <a:solidFill>
                  <a:schemeClr val="dk1"/>
                </a:solidFill>
                <a:latin typeface="Calibri"/>
                <a:ea typeface="Calibri"/>
                <a:cs typeface="Calibri"/>
                <a:sym typeface="Calibri"/>
              </a:rPr>
              <a:t>th</a:t>
            </a:r>
            <a:r>
              <a:rPr lang="en-US" sz="1800">
                <a:solidFill>
                  <a:schemeClr val="dk1"/>
                </a:solidFill>
                <a:latin typeface="Calibri"/>
                <a:ea typeface="Calibri"/>
                <a:cs typeface="Calibri"/>
                <a:sym typeface="Calibri"/>
              </a:rPr>
              <a:t>/an) utilisée par un réseau de chauffage/refroidissement urbain pour produire la chaleur/le froid fourni à tous les bâtiments du quartier</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F</a:t>
            </a:r>
            <a:r>
              <a:rPr baseline="-25000" lang="en-US" sz="1800">
                <a:solidFill>
                  <a:schemeClr val="dk1"/>
                </a:solidFill>
                <a:latin typeface="Calibri"/>
                <a:ea typeface="Calibri"/>
                <a:cs typeface="Calibri"/>
                <a:sym typeface="Calibri"/>
              </a:rPr>
              <a:t>d </a:t>
            </a:r>
            <a:r>
              <a:rPr lang="en-US" sz="1800">
                <a:solidFill>
                  <a:schemeClr val="dk1"/>
                </a:solidFill>
                <a:latin typeface="Calibri"/>
                <a:ea typeface="Calibri"/>
                <a:cs typeface="Calibri"/>
                <a:sym typeface="Calibri"/>
              </a:rPr>
              <a:t>= facteur de conversion national pour le combustible utilisé par un réseau de chauffage/refroidissement urbain</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EU</a:t>
            </a:r>
            <a:r>
              <a:rPr baseline="-25000" lang="en-US" sz="1800">
                <a:solidFill>
                  <a:schemeClr val="dk1"/>
                </a:solidFill>
                <a:latin typeface="Calibri"/>
                <a:ea typeface="Calibri"/>
                <a:cs typeface="Calibri"/>
                <a:sym typeface="Calibri"/>
              </a:rPr>
              <a:t>e = </a:t>
            </a:r>
            <a:r>
              <a:rPr lang="en-US" sz="1800">
                <a:solidFill>
                  <a:schemeClr val="dk1"/>
                </a:solidFill>
                <a:latin typeface="Calibri"/>
                <a:ea typeface="Calibri"/>
                <a:cs typeface="Calibri"/>
                <a:sym typeface="Calibri"/>
              </a:rPr>
              <a:t>consommation</a:t>
            </a:r>
            <a:r>
              <a:rPr baseline="-25000" lang="en-US" sz="1800">
                <a:solidFill>
                  <a:schemeClr val="dk1"/>
                </a:solidFill>
                <a:latin typeface="Calibri"/>
                <a:ea typeface="Calibri"/>
                <a:cs typeface="Calibri"/>
                <a:sym typeface="Calibri"/>
              </a:rPr>
              <a:t> </a:t>
            </a:r>
            <a:r>
              <a:rPr lang="en-US" sz="1800">
                <a:solidFill>
                  <a:schemeClr val="dk1"/>
                </a:solidFill>
                <a:latin typeface="Calibri"/>
                <a:ea typeface="Calibri"/>
                <a:cs typeface="Calibri"/>
                <a:sym typeface="Calibri"/>
              </a:rPr>
              <a:t>annuelle d'énergie électrique (kWh</a:t>
            </a:r>
            <a:r>
              <a:rPr baseline="-25000" lang="en-US" sz="1800">
                <a:solidFill>
                  <a:schemeClr val="dk1"/>
                </a:solidFill>
                <a:latin typeface="Calibri"/>
                <a:ea typeface="Calibri"/>
                <a:cs typeface="Calibri"/>
                <a:sym typeface="Calibri"/>
              </a:rPr>
              <a:t>e</a:t>
            </a:r>
            <a:r>
              <a:rPr lang="en-US" sz="1800">
                <a:solidFill>
                  <a:schemeClr val="dk1"/>
                </a:solidFill>
                <a:latin typeface="Calibri"/>
                <a:ea typeface="Calibri"/>
                <a:cs typeface="Calibri"/>
                <a:sym typeface="Calibri"/>
              </a:rPr>
              <a:t>/an) pour l'électricité fournie à tous les bâtiments du voisinage</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F</a:t>
            </a:r>
            <a:r>
              <a:rPr baseline="-25000" lang="en-US" sz="1800">
                <a:solidFill>
                  <a:schemeClr val="dk1"/>
                </a:solidFill>
                <a:latin typeface="Calibri"/>
                <a:ea typeface="Calibri"/>
                <a:cs typeface="Calibri"/>
                <a:sym typeface="Calibri"/>
              </a:rPr>
              <a:t>e </a:t>
            </a:r>
            <a:r>
              <a:rPr lang="en-US" sz="1800">
                <a:solidFill>
                  <a:schemeClr val="dk1"/>
                </a:solidFill>
                <a:latin typeface="Calibri"/>
                <a:ea typeface="Calibri"/>
                <a:cs typeface="Calibri"/>
                <a:sym typeface="Calibri"/>
              </a:rPr>
              <a:t>= facteur national de conversion de l'électricité du réseau principal (dépend du bouquet énergétique du réseau principal)</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pic>
        <p:nvPicPr>
          <p:cNvPr id="282" name="Google Shape;282;p14"/>
          <p:cNvPicPr preferRelativeResize="0"/>
          <p:nvPr/>
        </p:nvPicPr>
        <p:blipFill rotWithShape="1">
          <a:blip r:embed="rId3">
            <a:alphaModFix/>
          </a:blip>
          <a:srcRect b="0" l="0" r="0" t="0"/>
          <a:stretch/>
        </p:blipFill>
        <p:spPr>
          <a:xfrm>
            <a:off x="6711375" y="4969450"/>
            <a:ext cx="2026143" cy="1102922"/>
          </a:xfrm>
          <a:prstGeom prst="rect">
            <a:avLst/>
          </a:prstGeom>
          <a:noFill/>
          <a:ln>
            <a:noFill/>
          </a:ln>
        </p:spPr>
      </p:pic>
      <p:sp>
        <p:nvSpPr>
          <p:cNvPr id="283" name="Google Shape;283;p14"/>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84" name="Google Shape;284;p14">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85" name="Google Shape;285;p14"/>
          <p:cNvSpPr txBox="1"/>
          <p:nvPr/>
        </p:nvSpPr>
        <p:spPr>
          <a:xfrm>
            <a:off x="268224" y="1220585"/>
            <a:ext cx="8777025" cy="34958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lang="en-US" sz="2000">
                <a:solidFill>
                  <a:schemeClr val="dk1"/>
                </a:solidFill>
                <a:latin typeface="Calibri"/>
                <a:ea typeface="Calibri"/>
                <a:cs typeface="Calibri"/>
                <a:sym typeface="Calibri"/>
              </a:rPr>
              <a:t> </a:t>
            </a:r>
            <a:endParaRPr sz="500">
              <a:solidFill>
                <a:schemeClr val="dk1"/>
              </a:solidFill>
              <a:latin typeface="Calibri"/>
              <a:ea typeface="Calibri"/>
              <a:cs typeface="Calibri"/>
              <a:sym typeface="Calibri"/>
            </a:endParaRPr>
          </a:p>
          <a:p>
            <a:pPr indent="-457200" lvl="0" marL="457200" marR="0" rtl="0" algn="l">
              <a:spcBef>
                <a:spcPts val="440"/>
              </a:spcBef>
              <a:spcAft>
                <a:spcPts val="0"/>
              </a:spcAft>
              <a:buClr>
                <a:schemeClr val="dk1"/>
              </a:buClr>
              <a:buSzPts val="2200"/>
              <a:buFont typeface="Calibri"/>
              <a:buAutoNum type="arabicPeriod" startAt="6"/>
            </a:pPr>
            <a:r>
              <a:rPr lang="en-US" sz="2200">
                <a:solidFill>
                  <a:schemeClr val="dk1"/>
                </a:solidFill>
                <a:latin typeface="Calibri"/>
                <a:ea typeface="Calibri"/>
                <a:cs typeface="Calibri"/>
                <a:sym typeface="Calibri"/>
              </a:rPr>
              <a:t>Pour chaque bâtiment du quartier, calculer la </a:t>
            </a:r>
            <a:r>
              <a:rPr b="1" lang="en-US" sz="2200">
                <a:solidFill>
                  <a:schemeClr val="dk1"/>
                </a:solidFill>
                <a:latin typeface="Calibri"/>
                <a:ea typeface="Calibri"/>
                <a:cs typeface="Calibri"/>
                <a:sym typeface="Calibri"/>
              </a:rPr>
              <a:t>surface utile intérieure</a:t>
            </a:r>
            <a:r>
              <a:rPr lang="en-US" sz="2200">
                <a:solidFill>
                  <a:schemeClr val="dk1"/>
                </a:solidFill>
                <a:latin typeface="Calibri"/>
                <a:ea typeface="Calibri"/>
                <a:cs typeface="Calibri"/>
                <a:sym typeface="Calibri"/>
              </a:rPr>
              <a:t>, en mètres carrés [m</a:t>
            </a:r>
            <a:r>
              <a:rPr baseline="30000" lang="en-US" sz="2200">
                <a:solidFill>
                  <a:schemeClr val="dk1"/>
                </a:solidFill>
                <a:latin typeface="Calibri"/>
                <a:ea typeface="Calibri"/>
                <a:cs typeface="Calibri"/>
                <a:sym typeface="Calibri"/>
              </a:rPr>
              <a:t>2</a:t>
            </a:r>
            <a:r>
              <a:rPr lang="en-US" sz="2200">
                <a:solidFill>
                  <a:schemeClr val="dk1"/>
                </a:solidFill>
                <a:latin typeface="Calibri"/>
                <a:ea typeface="Calibri"/>
                <a:cs typeface="Calibri"/>
                <a:sym typeface="Calibri"/>
              </a:rPr>
              <a:t>]</a:t>
            </a:r>
            <a:endParaRPr sz="2200">
              <a:solidFill>
                <a:schemeClr val="dk1"/>
              </a:solidFill>
              <a:latin typeface="Calibri"/>
              <a:ea typeface="Calibri"/>
              <a:cs typeface="Calibri"/>
              <a:sym typeface="Calibri"/>
            </a:endParaRPr>
          </a:p>
          <a:p>
            <a:pPr indent="-330200" lvl="0" marL="457200" marR="0" rtl="0" algn="l">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330200" lvl="0" marL="457200" marR="0" rtl="0" algn="l">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381000" lvl="0" marL="457200" marR="0" rtl="0" algn="l">
              <a:spcBef>
                <a:spcPts val="24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457200" lvl="0" marL="457200" marR="0" rtl="0" algn="l">
              <a:spcBef>
                <a:spcPts val="440"/>
              </a:spcBef>
              <a:spcAft>
                <a:spcPts val="0"/>
              </a:spcAft>
              <a:buClr>
                <a:schemeClr val="dk1"/>
              </a:buClr>
              <a:buSzPts val="2200"/>
              <a:buFont typeface="Calibri"/>
              <a:buAutoNum type="arabicPeriod" startAt="6"/>
            </a:pPr>
            <a:r>
              <a:rPr lang="en-US" sz="2200">
                <a:solidFill>
                  <a:schemeClr val="dk1"/>
                </a:solidFill>
                <a:latin typeface="Calibri"/>
                <a:ea typeface="Calibri"/>
                <a:cs typeface="Calibri"/>
                <a:sym typeface="Calibri"/>
              </a:rPr>
              <a:t>Additionnez la superficie utile intérieure de chaque bâtiment dans la zone jusqu'à une </a:t>
            </a:r>
            <a:r>
              <a:rPr b="1" lang="en-US" sz="2200">
                <a:solidFill>
                  <a:schemeClr val="dk1"/>
                </a:solidFill>
                <a:latin typeface="Calibri"/>
                <a:ea typeface="Calibri"/>
                <a:cs typeface="Calibri"/>
                <a:sym typeface="Calibri"/>
              </a:rPr>
              <a:t>superficie utile intérieure totale</a:t>
            </a:r>
            <a:r>
              <a:rPr lang="en-US" sz="2200">
                <a:solidFill>
                  <a:schemeClr val="dk1"/>
                </a:solidFill>
                <a:latin typeface="Calibri"/>
                <a:ea typeface="Calibri"/>
                <a:cs typeface="Calibri"/>
                <a:sym typeface="Calibri"/>
              </a:rPr>
              <a:t> agrégée, en mètres carrés [m</a:t>
            </a:r>
            <a:r>
              <a:rPr baseline="30000" lang="en-US" sz="2200">
                <a:solidFill>
                  <a:schemeClr val="dk1"/>
                </a:solidFill>
                <a:latin typeface="Calibri"/>
                <a:ea typeface="Calibri"/>
                <a:cs typeface="Calibri"/>
                <a:sym typeface="Calibri"/>
              </a:rPr>
              <a:t>2</a:t>
            </a:r>
            <a:r>
              <a:rPr lang="en-US" sz="2200">
                <a:solidFill>
                  <a:schemeClr val="dk1"/>
                </a:solidFill>
                <a:latin typeface="Calibri"/>
                <a:ea typeface="Calibri"/>
                <a:cs typeface="Calibri"/>
                <a:sym typeface="Calibri"/>
              </a:rPr>
              <a:t>]</a:t>
            </a:r>
            <a:endParaRPr/>
          </a:p>
          <a:p>
            <a:pPr indent="-425450" lvl="0" marL="457200" marR="0" rtl="0" algn="l">
              <a:spcBef>
                <a:spcPts val="100"/>
              </a:spcBef>
              <a:spcAft>
                <a:spcPts val="0"/>
              </a:spcAft>
              <a:buClr>
                <a:schemeClr val="dk1"/>
              </a:buClr>
              <a:buSzPts val="500"/>
              <a:buFont typeface="Calibri"/>
              <a:buNone/>
            </a:pPr>
            <a:r>
              <a:t/>
            </a:r>
            <a:endParaRPr sz="500">
              <a:solidFill>
                <a:schemeClr val="dk1"/>
              </a:solidFill>
              <a:latin typeface="Calibri"/>
              <a:ea typeface="Calibri"/>
              <a:cs typeface="Calibri"/>
              <a:sym typeface="Calibri"/>
            </a:endParaRPr>
          </a:p>
          <a:p>
            <a:pPr indent="-457200" lvl="0" marL="457200" marR="0" rtl="0" algn="l">
              <a:spcBef>
                <a:spcPts val="440"/>
              </a:spcBef>
              <a:spcAft>
                <a:spcPts val="0"/>
              </a:spcAft>
              <a:buClr>
                <a:schemeClr val="dk1"/>
              </a:buClr>
              <a:buSzPts val="2200"/>
              <a:buFont typeface="Calibri"/>
              <a:buAutoNum type="arabicPeriod" startAt="6"/>
            </a:pPr>
            <a:r>
              <a:rPr lang="en-US" sz="2200">
                <a:solidFill>
                  <a:schemeClr val="dk1"/>
                </a:solidFill>
                <a:latin typeface="Calibri"/>
                <a:ea typeface="Calibri"/>
                <a:cs typeface="Calibri"/>
                <a:sym typeface="Calibri"/>
              </a:rPr>
              <a:t>Calculer la valeur de l’indicateur comme suit : </a:t>
            </a:r>
            <a:r>
              <a:rPr b="1" lang="en-US" sz="2200">
                <a:solidFill>
                  <a:schemeClr val="dk1"/>
                </a:solidFill>
                <a:latin typeface="Calibri"/>
                <a:ea typeface="Calibri"/>
                <a:cs typeface="Calibri"/>
                <a:sym typeface="Calibri"/>
              </a:rPr>
              <a:t>consommation totale d’énergie primaire (malnutrition protéino-énergétique) (étape </a:t>
            </a:r>
            <a:r>
              <a:rPr lang="en-US" sz="2200">
                <a:solidFill>
                  <a:srgbClr val="76923C"/>
                </a:solidFill>
                <a:latin typeface="Calibri"/>
                <a:ea typeface="Calibri"/>
                <a:cs typeface="Calibri"/>
                <a:sym typeface="Calibri"/>
              </a:rPr>
              <a:t>5)</a:t>
            </a:r>
            <a:r>
              <a:rPr lang="en-US" sz="2200">
                <a:solidFill>
                  <a:schemeClr val="dk1"/>
                </a:solidFill>
                <a:latin typeface="Calibri"/>
                <a:ea typeface="Calibri"/>
                <a:cs typeface="Calibri"/>
                <a:sym typeface="Calibri"/>
              </a:rPr>
              <a:t> / </a:t>
            </a:r>
            <a:r>
              <a:rPr b="1" lang="en-US" sz="2200">
                <a:solidFill>
                  <a:schemeClr val="dk1"/>
                </a:solidFill>
                <a:latin typeface="Calibri"/>
                <a:ea typeface="Calibri"/>
                <a:cs typeface="Calibri"/>
                <a:sym typeface="Calibri"/>
              </a:rPr>
              <a:t>surface</a:t>
            </a:r>
            <a:r>
              <a:rPr lang="en-US" sz="2200">
                <a:solidFill>
                  <a:schemeClr val="dk1"/>
                </a:solidFill>
                <a:latin typeface="Calibri"/>
                <a:ea typeface="Calibri"/>
                <a:cs typeface="Calibri"/>
                <a:sym typeface="Calibri"/>
              </a:rPr>
              <a:t> utile intérieure agrégée</a:t>
            </a:r>
            <a:r>
              <a:rPr b="1" lang="en-US" sz="2200">
                <a:solidFill>
                  <a:schemeClr val="dk1"/>
                </a:solidFill>
                <a:latin typeface="Calibri"/>
                <a:ea typeface="Calibri"/>
                <a:cs typeface="Calibri"/>
                <a:sym typeface="Calibri"/>
              </a:rPr>
              <a:t> (étape </a:t>
            </a:r>
            <a:r>
              <a:rPr lang="en-US" sz="2200">
                <a:solidFill>
                  <a:srgbClr val="76923C"/>
                </a:solidFill>
                <a:latin typeface="Calibri"/>
                <a:ea typeface="Calibri"/>
                <a:cs typeface="Calibri"/>
                <a:sym typeface="Calibri"/>
              </a:rPr>
              <a:t>7),</a:t>
            </a:r>
            <a:r>
              <a:rPr lang="en-US" sz="2200">
                <a:solidFill>
                  <a:schemeClr val="dk1"/>
                </a:solidFill>
                <a:latin typeface="Calibri"/>
                <a:ea typeface="Calibri"/>
                <a:cs typeface="Calibri"/>
                <a:sym typeface="Calibri"/>
              </a:rPr>
              <a:t> [kWh/m</a:t>
            </a:r>
            <a:r>
              <a:rPr baseline="30000" lang="en-US" sz="2200">
                <a:solidFill>
                  <a:schemeClr val="dk1"/>
                </a:solidFill>
                <a:latin typeface="Calibri"/>
                <a:ea typeface="Calibri"/>
                <a:cs typeface="Calibri"/>
                <a:sym typeface="Calibri"/>
              </a:rPr>
              <a:t>2</a:t>
            </a:r>
            <a:r>
              <a:rPr lang="en-US" sz="2200">
                <a:solidFill>
                  <a:schemeClr val="dk1"/>
                </a:solidFill>
                <a:latin typeface="Calibri"/>
                <a:ea typeface="Calibri"/>
                <a:cs typeface="Calibri"/>
                <a:sym typeface="Calibri"/>
              </a:rPr>
              <a:t>/an]</a:t>
            </a:r>
            <a:endParaRPr sz="2200">
              <a:solidFill>
                <a:schemeClr val="dk1"/>
              </a:solidFill>
              <a:latin typeface="Calibri"/>
              <a:ea typeface="Calibri"/>
              <a:cs typeface="Calibri"/>
              <a:sym typeface="Calibri"/>
            </a:endParaRPr>
          </a:p>
        </p:txBody>
      </p:sp>
      <p:sp>
        <p:nvSpPr>
          <p:cNvPr id="286" name="Google Shape;286;p14"/>
          <p:cNvSpPr txBox="1"/>
          <p:nvPr/>
        </p:nvSpPr>
        <p:spPr>
          <a:xfrm>
            <a:off x="268224" y="902208"/>
            <a:ext cx="7840606" cy="529777"/>
          </a:xfrm>
          <a:prstGeom prst="rect">
            <a:avLst/>
          </a:prstGeom>
          <a:noFill/>
          <a:ln>
            <a:noFill/>
          </a:ln>
        </p:spPr>
        <p:txBody>
          <a:bodyPr anchorCtr="0" anchor="t" bIns="45700" lIns="91425" spcFirstLastPara="1" rIns="91425" wrap="square" tIns="45700">
            <a:normAutofit fontScale="92500"/>
          </a:bodyPr>
          <a:lstStyle/>
          <a:p>
            <a:pPr indent="0" lvl="0" marL="0" marR="0" rtl="0" algn="l">
              <a:spcBef>
                <a:spcPts val="0"/>
              </a:spcBef>
              <a:spcAft>
                <a:spcPts val="0"/>
              </a:spcAft>
              <a:buClr>
                <a:schemeClr val="dk1"/>
              </a:buClr>
              <a:buSzPct val="100000"/>
              <a:buFont typeface="Arial"/>
              <a:buNone/>
            </a:pPr>
            <a:r>
              <a:rPr b="1" lang="en-US" sz="2400" u="sng">
                <a:solidFill>
                  <a:schemeClr val="dk1"/>
                </a:solidFill>
                <a:latin typeface="Calibri"/>
                <a:ea typeface="Calibri"/>
                <a:cs typeface="Calibri"/>
                <a:sym typeface="Calibri"/>
              </a:rPr>
              <a:t>MÉTHODE D'ÉVALUATION - UTILISATION DE DONNÉES ESTIMÉES </a:t>
            </a:r>
            <a:endParaRPr sz="2400">
              <a:solidFill>
                <a:schemeClr val="dk1"/>
              </a:solidFill>
              <a:latin typeface="Calibri"/>
              <a:ea typeface="Calibri"/>
              <a:cs typeface="Calibri"/>
              <a:sym typeface="Calibri"/>
            </a:endParaRPr>
          </a:p>
        </p:txBody>
      </p:sp>
      <p:sp>
        <p:nvSpPr>
          <p:cNvPr id="287" name="Google Shape;287;p1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u="sng">
              <a:solidFill>
                <a:srgbClr val="1A965E"/>
              </a:solidFill>
            </a:endParaRPr>
          </a:p>
        </p:txBody>
      </p:sp>
      <p:pic>
        <p:nvPicPr>
          <p:cNvPr id="288" name="Google Shape;288;p14"/>
          <p:cNvPicPr preferRelativeResize="0"/>
          <p:nvPr/>
        </p:nvPicPr>
        <p:blipFill rotWithShape="1">
          <a:blip r:embed="rId6">
            <a:alphaModFix/>
          </a:blip>
          <a:srcRect b="0" l="0" r="0" t="0"/>
          <a:stretch/>
        </p:blipFill>
        <p:spPr>
          <a:xfrm>
            <a:off x="307781" y="2402396"/>
            <a:ext cx="8791194" cy="77425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1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b="1" i="0" lang="en-US" sz="2000" u="none" cap="none" strike="noStrike">
                <a:solidFill>
                  <a:srgbClr val="7F7F7F"/>
                </a:solidFill>
                <a:latin typeface="Calibri"/>
                <a:ea typeface="Calibri"/>
                <a:cs typeface="Calibri"/>
                <a:sym typeface="Calibri"/>
              </a:rPr>
              <a:t>B.2.7 - CONSOMMATION TOTALE D'ÉNERGIE PRIMAIRE POUR LES OPERATIONS IMMOBILIERES</a:t>
            </a:r>
            <a:endParaRPr b="1" i="0" sz="2000" u="none" cap="none" strike="noStrike">
              <a:solidFill>
                <a:srgbClr val="7F7F7F"/>
              </a:solidFill>
              <a:latin typeface="Calibri"/>
              <a:ea typeface="Calibri"/>
              <a:cs typeface="Calibri"/>
              <a:sym typeface="Calibri"/>
            </a:endParaRPr>
          </a:p>
        </p:txBody>
      </p:sp>
      <p:sp>
        <p:nvSpPr>
          <p:cNvPr id="295" name="Google Shape;295;p15"/>
          <p:cNvSpPr txBox="1"/>
          <p:nvPr>
            <p:ph idx="1" type="body"/>
          </p:nvPr>
        </p:nvSpPr>
        <p:spPr>
          <a:xfrm>
            <a:off x="387220" y="735875"/>
            <a:ext cx="8229600" cy="514421"/>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RÉFÉRENCES et NORMES</a:t>
            </a:r>
            <a:endParaRPr/>
          </a:p>
        </p:txBody>
      </p:sp>
      <p:sp>
        <p:nvSpPr>
          <p:cNvPr id="296" name="Google Shape;296;p1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97" name="Google Shape;297;p15"/>
          <p:cNvSpPr/>
          <p:nvPr/>
        </p:nvSpPr>
        <p:spPr>
          <a:xfrm>
            <a:off x="387220" y="1250296"/>
            <a:ext cx="8685613" cy="4593565"/>
          </a:xfrm>
          <a:prstGeom prst="rect">
            <a:avLst/>
          </a:prstGeom>
          <a:noFill/>
          <a:ln>
            <a:noFill/>
          </a:ln>
        </p:spPr>
        <p:txBody>
          <a:bodyPr anchorCtr="0" anchor="t" bIns="45700" lIns="91425" spcFirstLastPara="1" rIns="91425" wrap="square" tIns="45700">
            <a:spAutoFit/>
          </a:bodyPr>
          <a:lstStyle/>
          <a:p>
            <a:pPr indent="-361950" lvl="0" marL="361950" marR="0" rtl="0" algn="just">
              <a:spcBef>
                <a:spcPts val="0"/>
              </a:spcBef>
              <a:spcAft>
                <a:spcPts val="0"/>
              </a:spcAft>
              <a:buNone/>
            </a:pPr>
            <a:r>
              <a:rPr b="1" lang="en-US" sz="1800">
                <a:solidFill>
                  <a:schemeClr val="dk1"/>
                </a:solidFill>
                <a:latin typeface="Calibri"/>
                <a:ea typeface="Calibri"/>
                <a:cs typeface="Calibri"/>
                <a:sym typeface="Calibri"/>
              </a:rPr>
              <a:t>DPEB</a:t>
            </a:r>
            <a:r>
              <a:rPr lang="en-US" sz="1800">
                <a:solidFill>
                  <a:schemeClr val="dk1"/>
                </a:solidFill>
                <a:latin typeface="Calibri"/>
                <a:ea typeface="Calibri"/>
                <a:cs typeface="Calibri"/>
                <a:sym typeface="Calibri"/>
              </a:rPr>
              <a:t>:2018 - Directive 2018/844/UE sur la performance énergétique des bâtiments. Bruxelles : Parlement européen et Conseil de l'Union européenne</a:t>
            </a:r>
            <a:endParaRPr b="1" sz="1800">
              <a:solidFill>
                <a:schemeClr val="dk1"/>
              </a:solidFill>
              <a:latin typeface="Calibri"/>
              <a:ea typeface="Calibri"/>
              <a:cs typeface="Calibri"/>
              <a:sym typeface="Calibri"/>
            </a:endParaRPr>
          </a:p>
          <a:p>
            <a:pPr indent="-361950" lvl="0" marL="361950" marR="0" rtl="0" algn="just">
              <a:spcBef>
                <a:spcPts val="300"/>
              </a:spcBef>
              <a:spcAft>
                <a:spcPts val="0"/>
              </a:spcAft>
              <a:buNone/>
            </a:pPr>
            <a:r>
              <a:rPr b="1" lang="en-US" sz="1800">
                <a:solidFill>
                  <a:schemeClr val="dk1"/>
                </a:solidFill>
                <a:latin typeface="Calibri"/>
                <a:ea typeface="Calibri"/>
                <a:cs typeface="Calibri"/>
                <a:sym typeface="Calibri"/>
              </a:rPr>
              <a:t>EN ISO 13790 </a:t>
            </a:r>
            <a:r>
              <a:rPr lang="en-US" sz="1800">
                <a:solidFill>
                  <a:schemeClr val="dk1"/>
                </a:solidFill>
                <a:latin typeface="Calibri"/>
                <a:ea typeface="Calibri"/>
                <a:cs typeface="Calibri"/>
                <a:sym typeface="Calibri"/>
              </a:rPr>
              <a:t>Performance énergétique des bâtiments - Calcul de la consommation d'énergie pour le chauffage et le refroidissement des locaux</a:t>
            </a:r>
            <a:endParaRPr/>
          </a:p>
          <a:p>
            <a:pPr indent="-361950" lvl="0" marL="361950" marR="0" rtl="0" algn="just">
              <a:spcBef>
                <a:spcPts val="300"/>
              </a:spcBef>
              <a:spcAft>
                <a:spcPts val="0"/>
              </a:spcAft>
              <a:buNone/>
            </a:pPr>
            <a:r>
              <a:rPr b="1" lang="en-US" sz="1800">
                <a:solidFill>
                  <a:srgbClr val="000000"/>
                </a:solidFill>
                <a:latin typeface="Calibri"/>
                <a:ea typeface="Calibri"/>
                <a:cs typeface="Calibri"/>
                <a:sym typeface="Calibri"/>
              </a:rPr>
              <a:t>EN 15316-2-1 </a:t>
            </a:r>
            <a:r>
              <a:rPr lang="en-US" sz="1800">
                <a:solidFill>
                  <a:srgbClr val="000000"/>
                </a:solidFill>
                <a:latin typeface="Calibri"/>
                <a:ea typeface="Calibri"/>
                <a:cs typeface="Calibri"/>
                <a:sym typeface="Calibri"/>
              </a:rPr>
              <a:t>Systèmes de chauffage des locaux</a:t>
            </a:r>
            <a:endParaRPr/>
          </a:p>
          <a:p>
            <a:pPr indent="-361950" lvl="0" marL="361950" marR="0" rtl="0" algn="just">
              <a:spcBef>
                <a:spcPts val="300"/>
              </a:spcBef>
              <a:spcAft>
                <a:spcPts val="0"/>
              </a:spcAft>
              <a:buNone/>
            </a:pPr>
            <a:r>
              <a:rPr b="1" lang="en-US" sz="1800">
                <a:solidFill>
                  <a:srgbClr val="000000"/>
                </a:solidFill>
                <a:latin typeface="Calibri"/>
                <a:ea typeface="Calibri"/>
                <a:cs typeface="Calibri"/>
                <a:sym typeface="Calibri"/>
              </a:rPr>
              <a:t>EN 15316-2-3 </a:t>
            </a:r>
            <a:r>
              <a:rPr lang="en-US" sz="1800">
                <a:solidFill>
                  <a:srgbClr val="000000"/>
                </a:solidFill>
                <a:latin typeface="Calibri"/>
                <a:ea typeface="Calibri"/>
                <a:cs typeface="Calibri"/>
                <a:sym typeface="Calibri"/>
              </a:rPr>
              <a:t>Systèmes de distribution de chauffage des locaux</a:t>
            </a:r>
            <a:endParaRPr/>
          </a:p>
          <a:p>
            <a:pPr indent="-361950" lvl="0" marL="361950" marR="0" rtl="0" algn="just">
              <a:spcBef>
                <a:spcPts val="300"/>
              </a:spcBef>
              <a:spcAft>
                <a:spcPts val="0"/>
              </a:spcAft>
              <a:buNone/>
            </a:pPr>
            <a:r>
              <a:rPr b="1" lang="en-US" sz="1800">
                <a:solidFill>
                  <a:srgbClr val="000000"/>
                </a:solidFill>
                <a:latin typeface="Calibri"/>
                <a:ea typeface="Calibri"/>
                <a:cs typeface="Calibri"/>
                <a:sym typeface="Calibri"/>
              </a:rPr>
              <a:t>EN 15316-3-1 </a:t>
            </a:r>
            <a:r>
              <a:rPr lang="en-US" sz="1800">
                <a:solidFill>
                  <a:srgbClr val="000000"/>
                </a:solidFill>
                <a:latin typeface="Calibri"/>
                <a:ea typeface="Calibri"/>
                <a:cs typeface="Calibri"/>
                <a:sym typeface="Calibri"/>
              </a:rPr>
              <a:t>Systèmes d'eau chaude sanitaire, caractérisation des besoins </a:t>
            </a:r>
            <a:endParaRPr/>
          </a:p>
          <a:p>
            <a:pPr indent="-361950" lvl="0" marL="361950" marR="0" rtl="0" algn="just">
              <a:spcBef>
                <a:spcPts val="300"/>
              </a:spcBef>
              <a:spcAft>
                <a:spcPts val="0"/>
              </a:spcAft>
              <a:buNone/>
            </a:pPr>
            <a:r>
              <a:rPr b="1" lang="en-US" sz="1800">
                <a:solidFill>
                  <a:srgbClr val="000000"/>
                </a:solidFill>
                <a:latin typeface="Calibri"/>
                <a:ea typeface="Calibri"/>
                <a:cs typeface="Calibri"/>
                <a:sym typeface="Calibri"/>
              </a:rPr>
              <a:t>EN 15316-3-2 </a:t>
            </a:r>
            <a:r>
              <a:rPr lang="en-US" sz="1800">
                <a:solidFill>
                  <a:srgbClr val="000000"/>
                </a:solidFill>
                <a:latin typeface="Calibri"/>
                <a:ea typeface="Calibri"/>
                <a:cs typeface="Calibri"/>
                <a:sym typeface="Calibri"/>
              </a:rPr>
              <a:t>Systèmes d'eau chaude sanitaire, distribution</a:t>
            </a:r>
            <a:endParaRPr/>
          </a:p>
          <a:p>
            <a:pPr indent="-361950" lvl="0" marL="361950" marR="0" rtl="0" algn="just">
              <a:spcBef>
                <a:spcPts val="300"/>
              </a:spcBef>
              <a:spcAft>
                <a:spcPts val="0"/>
              </a:spcAft>
              <a:buNone/>
            </a:pPr>
            <a:r>
              <a:rPr b="1" lang="en-US" sz="1800">
                <a:solidFill>
                  <a:srgbClr val="000000"/>
                </a:solidFill>
                <a:latin typeface="Calibri"/>
                <a:ea typeface="Calibri"/>
                <a:cs typeface="Calibri"/>
                <a:sym typeface="Calibri"/>
              </a:rPr>
              <a:t>EN 15316-3-3 </a:t>
            </a:r>
            <a:r>
              <a:rPr lang="en-US" sz="1800">
                <a:solidFill>
                  <a:srgbClr val="000000"/>
                </a:solidFill>
                <a:latin typeface="Calibri"/>
                <a:ea typeface="Calibri"/>
                <a:cs typeface="Calibri"/>
                <a:sym typeface="Calibri"/>
              </a:rPr>
              <a:t>Systèmes d'eau chaude sanitaire, production</a:t>
            </a:r>
            <a:endParaRPr/>
          </a:p>
          <a:p>
            <a:pPr indent="-361950" lvl="0" marL="361950" marR="0" rtl="0" algn="just">
              <a:spcBef>
                <a:spcPts val="300"/>
              </a:spcBef>
              <a:spcAft>
                <a:spcPts val="0"/>
              </a:spcAft>
              <a:buNone/>
            </a:pPr>
            <a:r>
              <a:rPr b="1" lang="en-US" sz="1800">
                <a:solidFill>
                  <a:srgbClr val="000000"/>
                </a:solidFill>
                <a:latin typeface="Calibri"/>
                <a:ea typeface="Calibri"/>
                <a:cs typeface="Calibri"/>
                <a:sym typeface="Calibri"/>
              </a:rPr>
              <a:t>EN 15316-4-1 </a:t>
            </a:r>
            <a:r>
              <a:rPr lang="en-US" sz="1800">
                <a:solidFill>
                  <a:srgbClr val="000000"/>
                </a:solidFill>
                <a:latin typeface="Calibri"/>
                <a:ea typeface="Calibri"/>
                <a:cs typeface="Calibri"/>
                <a:sym typeface="Calibri"/>
              </a:rPr>
              <a:t>Systèmes de production de chauffage des locaux, systèmes de combustion (</a:t>
            </a:r>
            <a:r>
              <a:rPr b="1" lang="en-US" sz="1800">
                <a:solidFill>
                  <a:srgbClr val="000000"/>
                </a:solidFill>
                <a:latin typeface="Calibri"/>
                <a:ea typeface="Calibri"/>
                <a:cs typeface="Calibri"/>
                <a:sym typeface="Calibri"/>
              </a:rPr>
              <a:t>chaudières</a:t>
            </a:r>
            <a:r>
              <a:rPr lang="en-US" sz="1800">
                <a:solidFill>
                  <a:srgbClr val="000000"/>
                </a:solidFill>
                <a:latin typeface="Calibri"/>
                <a:ea typeface="Calibri"/>
                <a:cs typeface="Calibri"/>
                <a:sym typeface="Calibri"/>
              </a:rPr>
              <a:t>)</a:t>
            </a:r>
            <a:endParaRPr/>
          </a:p>
          <a:p>
            <a:pPr indent="-361950" lvl="0" marL="361950" marR="0" rtl="0" algn="just">
              <a:spcBef>
                <a:spcPts val="300"/>
              </a:spcBef>
              <a:spcAft>
                <a:spcPts val="0"/>
              </a:spcAft>
              <a:buNone/>
            </a:pPr>
            <a:r>
              <a:rPr b="1" lang="en-US" sz="1800">
                <a:solidFill>
                  <a:srgbClr val="000000"/>
                </a:solidFill>
                <a:latin typeface="Calibri"/>
                <a:ea typeface="Calibri"/>
                <a:cs typeface="Calibri"/>
                <a:sym typeface="Calibri"/>
              </a:rPr>
              <a:t>EN 15316-4-2 </a:t>
            </a:r>
            <a:r>
              <a:rPr lang="en-US" sz="1800">
                <a:solidFill>
                  <a:srgbClr val="000000"/>
                </a:solidFill>
                <a:latin typeface="Calibri"/>
                <a:ea typeface="Calibri"/>
                <a:cs typeface="Calibri"/>
                <a:sym typeface="Calibri"/>
              </a:rPr>
              <a:t>Systèmes de génération de chauffage des locaux, </a:t>
            </a:r>
            <a:r>
              <a:rPr b="1" lang="en-US" sz="1800">
                <a:solidFill>
                  <a:srgbClr val="000000"/>
                </a:solidFill>
                <a:latin typeface="Calibri"/>
                <a:ea typeface="Calibri"/>
                <a:cs typeface="Calibri"/>
                <a:sym typeface="Calibri"/>
              </a:rPr>
              <a:t>systèmes de pompes à chaleur </a:t>
            </a:r>
            <a:endParaRPr/>
          </a:p>
          <a:p>
            <a:pPr indent="-361950" lvl="0" marL="361950" marR="0" rtl="0" algn="just">
              <a:spcBef>
                <a:spcPts val="300"/>
              </a:spcBef>
              <a:spcAft>
                <a:spcPts val="0"/>
              </a:spcAft>
              <a:buNone/>
            </a:pPr>
            <a:r>
              <a:rPr b="1" lang="en-US" sz="1800">
                <a:solidFill>
                  <a:srgbClr val="000000"/>
                </a:solidFill>
                <a:latin typeface="Calibri"/>
                <a:ea typeface="Calibri"/>
                <a:cs typeface="Calibri"/>
                <a:sym typeface="Calibri"/>
              </a:rPr>
              <a:t>EN 15316-4-3 </a:t>
            </a:r>
            <a:r>
              <a:rPr lang="en-US" sz="1800">
                <a:solidFill>
                  <a:srgbClr val="000000"/>
                </a:solidFill>
                <a:latin typeface="Calibri"/>
                <a:ea typeface="Calibri"/>
                <a:cs typeface="Calibri"/>
                <a:sym typeface="Calibri"/>
              </a:rPr>
              <a:t>Systèmes de génération de chauffage des locaux, </a:t>
            </a:r>
            <a:r>
              <a:rPr b="1" lang="en-US" sz="1800">
                <a:solidFill>
                  <a:srgbClr val="000000"/>
                </a:solidFill>
                <a:latin typeface="Calibri"/>
                <a:ea typeface="Calibri"/>
                <a:cs typeface="Calibri"/>
                <a:sym typeface="Calibri"/>
              </a:rPr>
              <a:t>systèmes solaires thermiques</a:t>
            </a:r>
            <a:endParaRPr/>
          </a:p>
        </p:txBody>
      </p:sp>
      <p:pic>
        <p:nvPicPr>
          <p:cNvPr id="298" name="Google Shape;298;p1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b="1" i="0" lang="en-US" sz="2000" u="none" cap="none" strike="noStrike">
                <a:solidFill>
                  <a:srgbClr val="7F7F7F"/>
                </a:solidFill>
                <a:latin typeface="Calibri"/>
                <a:ea typeface="Calibri"/>
                <a:cs typeface="Calibri"/>
                <a:sym typeface="Calibri"/>
              </a:rPr>
              <a:t>B.2.7 - CONSOMMATION TOTALE D'ÉNERGIE PRIMAIRE POUR LES OPERATIONS IMMOBILIERES</a:t>
            </a:r>
            <a:endParaRPr b="1" i="0" sz="2000" u="none" cap="none" strike="noStrike">
              <a:solidFill>
                <a:srgbClr val="7F7F7F"/>
              </a:solidFill>
              <a:latin typeface="Calibri"/>
              <a:ea typeface="Calibri"/>
              <a:cs typeface="Calibri"/>
              <a:sym typeface="Calibri"/>
            </a:endParaRPr>
          </a:p>
        </p:txBody>
      </p:sp>
      <p:sp>
        <p:nvSpPr>
          <p:cNvPr id="305" name="Google Shape;305;p16"/>
          <p:cNvSpPr txBox="1"/>
          <p:nvPr>
            <p:ph idx="1" type="body"/>
          </p:nvPr>
        </p:nvSpPr>
        <p:spPr>
          <a:xfrm>
            <a:off x="387220" y="735875"/>
            <a:ext cx="8229600" cy="514421"/>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RÉFÉRENCES et NORMES</a:t>
            </a:r>
            <a:endParaRPr/>
          </a:p>
        </p:txBody>
      </p:sp>
      <p:sp>
        <p:nvSpPr>
          <p:cNvPr id="306" name="Google Shape;306;p1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07" name="Google Shape;307;p16"/>
          <p:cNvSpPr/>
          <p:nvPr/>
        </p:nvSpPr>
        <p:spPr>
          <a:xfrm>
            <a:off x="387220" y="1157440"/>
            <a:ext cx="8685613" cy="3670236"/>
          </a:xfrm>
          <a:prstGeom prst="rect">
            <a:avLst/>
          </a:prstGeom>
          <a:noFill/>
          <a:ln>
            <a:noFill/>
          </a:ln>
        </p:spPr>
        <p:txBody>
          <a:bodyPr anchorCtr="0" anchor="t" bIns="45700" lIns="91425" spcFirstLastPara="1" rIns="91425" wrap="square" tIns="45700">
            <a:spAutoFit/>
          </a:bodyPr>
          <a:lstStyle/>
          <a:p>
            <a:pPr indent="-361950" lvl="0" marL="361950" marR="0" rtl="0" algn="just">
              <a:spcBef>
                <a:spcPts val="0"/>
              </a:spcBef>
              <a:spcAft>
                <a:spcPts val="0"/>
              </a:spcAft>
              <a:buNone/>
            </a:pPr>
            <a:r>
              <a:rPr b="1" lang="en-US" sz="2200">
                <a:solidFill>
                  <a:srgbClr val="000000"/>
                </a:solidFill>
                <a:latin typeface="Calibri"/>
                <a:ea typeface="Calibri"/>
                <a:cs typeface="Calibri"/>
                <a:sym typeface="Calibri"/>
              </a:rPr>
              <a:t>EN 15316-4-4 </a:t>
            </a:r>
            <a:r>
              <a:rPr lang="en-US" sz="2200">
                <a:solidFill>
                  <a:srgbClr val="000000"/>
                </a:solidFill>
                <a:latin typeface="Calibri"/>
                <a:ea typeface="Calibri"/>
                <a:cs typeface="Calibri"/>
                <a:sym typeface="Calibri"/>
              </a:rPr>
              <a:t>Systèmes de production de chauffage des locaux, systèmes de </a:t>
            </a:r>
            <a:r>
              <a:rPr b="1" lang="en-US" sz="2200">
                <a:solidFill>
                  <a:srgbClr val="000000"/>
                </a:solidFill>
                <a:latin typeface="Calibri"/>
                <a:ea typeface="Calibri"/>
                <a:cs typeface="Calibri"/>
                <a:sym typeface="Calibri"/>
              </a:rPr>
              <a:t>cogénération</a:t>
            </a:r>
            <a:r>
              <a:rPr lang="en-US" sz="2200">
                <a:solidFill>
                  <a:srgbClr val="000000"/>
                </a:solidFill>
                <a:latin typeface="Calibri"/>
                <a:ea typeface="Calibri"/>
                <a:cs typeface="Calibri"/>
                <a:sym typeface="Calibri"/>
              </a:rPr>
              <a:t> intégrés dans les bâtiments</a:t>
            </a:r>
            <a:endParaRPr/>
          </a:p>
          <a:p>
            <a:pPr indent="-361950" lvl="0" marL="361950" marR="0" rtl="0" algn="just">
              <a:spcBef>
                <a:spcPts val="300"/>
              </a:spcBef>
              <a:spcAft>
                <a:spcPts val="0"/>
              </a:spcAft>
              <a:buNone/>
            </a:pPr>
            <a:r>
              <a:rPr b="1" lang="en-US" sz="2200">
                <a:solidFill>
                  <a:srgbClr val="000000"/>
                </a:solidFill>
                <a:latin typeface="Calibri"/>
                <a:ea typeface="Calibri"/>
                <a:cs typeface="Calibri"/>
                <a:sym typeface="Calibri"/>
              </a:rPr>
              <a:t>EN 15316-4-5 </a:t>
            </a:r>
            <a:r>
              <a:rPr lang="en-US" sz="2200">
                <a:solidFill>
                  <a:srgbClr val="000000"/>
                </a:solidFill>
                <a:latin typeface="Calibri"/>
                <a:ea typeface="Calibri"/>
                <a:cs typeface="Calibri"/>
                <a:sym typeface="Calibri"/>
              </a:rPr>
              <a:t>Systèmes de production de chauffage des locaux, performances et qualité du </a:t>
            </a:r>
            <a:r>
              <a:rPr b="1" lang="en-US" sz="2200">
                <a:solidFill>
                  <a:srgbClr val="000000"/>
                </a:solidFill>
                <a:latin typeface="Calibri"/>
                <a:ea typeface="Calibri"/>
                <a:cs typeface="Calibri"/>
                <a:sym typeface="Calibri"/>
              </a:rPr>
              <a:t>chauffage urbain</a:t>
            </a:r>
            <a:r>
              <a:rPr lang="en-US" sz="2200">
                <a:solidFill>
                  <a:srgbClr val="000000"/>
                </a:solidFill>
                <a:latin typeface="Calibri"/>
                <a:ea typeface="Calibri"/>
                <a:cs typeface="Calibri"/>
                <a:sym typeface="Calibri"/>
              </a:rPr>
              <a:t> et des systèmes à grand volume</a:t>
            </a:r>
            <a:endParaRPr/>
          </a:p>
          <a:p>
            <a:pPr indent="-361950" lvl="0" marL="361950" marR="0" rtl="0" algn="just">
              <a:spcBef>
                <a:spcPts val="300"/>
              </a:spcBef>
              <a:spcAft>
                <a:spcPts val="0"/>
              </a:spcAft>
              <a:buNone/>
            </a:pPr>
            <a:r>
              <a:rPr b="1" lang="en-US" sz="2200">
                <a:solidFill>
                  <a:srgbClr val="000000"/>
                </a:solidFill>
                <a:latin typeface="Calibri"/>
                <a:ea typeface="Calibri"/>
                <a:cs typeface="Calibri"/>
                <a:sym typeface="Calibri"/>
              </a:rPr>
              <a:t>EN 15316-4-7 </a:t>
            </a:r>
            <a:r>
              <a:rPr lang="en-US" sz="2200">
                <a:solidFill>
                  <a:srgbClr val="000000"/>
                </a:solidFill>
                <a:latin typeface="Calibri"/>
                <a:ea typeface="Calibri"/>
                <a:cs typeface="Calibri"/>
                <a:sym typeface="Calibri"/>
              </a:rPr>
              <a:t>Systèmes de production de chauffage des locaux, systèmes de </a:t>
            </a:r>
            <a:r>
              <a:rPr b="1" lang="en-US" sz="2200">
                <a:solidFill>
                  <a:srgbClr val="000000"/>
                </a:solidFill>
                <a:latin typeface="Calibri"/>
                <a:ea typeface="Calibri"/>
                <a:cs typeface="Calibri"/>
                <a:sym typeface="Calibri"/>
              </a:rPr>
              <a:t>combustion de la biomasse</a:t>
            </a:r>
            <a:endParaRPr/>
          </a:p>
          <a:p>
            <a:pPr indent="-361950" lvl="0" marL="361950" marR="0" rtl="0" algn="just">
              <a:spcBef>
                <a:spcPts val="300"/>
              </a:spcBef>
              <a:spcAft>
                <a:spcPts val="0"/>
              </a:spcAft>
              <a:buNone/>
            </a:pPr>
            <a:r>
              <a:rPr b="1" lang="en-US" sz="2200">
                <a:solidFill>
                  <a:srgbClr val="000000"/>
                </a:solidFill>
                <a:latin typeface="Calibri"/>
                <a:ea typeface="Calibri"/>
                <a:cs typeface="Calibri"/>
                <a:sym typeface="Calibri"/>
              </a:rPr>
              <a:t>EN 15603 </a:t>
            </a:r>
            <a:r>
              <a:rPr lang="en-US" sz="2200">
                <a:solidFill>
                  <a:srgbClr val="000000"/>
                </a:solidFill>
                <a:latin typeface="Calibri"/>
                <a:ea typeface="Calibri"/>
                <a:cs typeface="Calibri"/>
                <a:sym typeface="Calibri"/>
              </a:rPr>
              <a:t>Performance énergétique des bâtiments - Consommation énergétique globale et définition des notations énergétiques</a:t>
            </a:r>
            <a:endParaRPr/>
          </a:p>
          <a:p>
            <a:pPr indent="0" lvl="0" marL="0" marR="0" rtl="0" algn="just">
              <a:spcBef>
                <a:spcPts val="300"/>
              </a:spcBef>
              <a:spcAft>
                <a:spcPts val="0"/>
              </a:spcAft>
              <a:buNone/>
            </a:pPr>
            <a:r>
              <a:rPr b="1" lang="en-US" sz="2200">
                <a:solidFill>
                  <a:srgbClr val="000000"/>
                </a:solidFill>
                <a:latin typeface="Calibri"/>
                <a:ea typeface="Calibri"/>
                <a:cs typeface="Calibri"/>
                <a:sym typeface="Calibri"/>
              </a:rPr>
              <a:t>Niveau(x)</a:t>
            </a:r>
            <a:r>
              <a:rPr lang="en-US" sz="2200">
                <a:solidFill>
                  <a:srgbClr val="000000"/>
                </a:solidFill>
                <a:latin typeface="Calibri"/>
                <a:ea typeface="Calibri"/>
                <a:cs typeface="Calibri"/>
                <a:sym typeface="Calibri"/>
              </a:rPr>
              <a:t> Partie 1-2 - Version bêta. Bruxelles : Commission européenne</a:t>
            </a:r>
            <a:endParaRPr b="1" sz="2200">
              <a:solidFill>
                <a:srgbClr val="000000"/>
              </a:solidFill>
              <a:latin typeface="Calibri"/>
              <a:ea typeface="Calibri"/>
              <a:cs typeface="Calibri"/>
              <a:sym typeface="Calibri"/>
            </a:endParaRPr>
          </a:p>
          <a:p>
            <a:pPr indent="0" lvl="0" marL="0" marR="0" rtl="0" algn="just">
              <a:spcBef>
                <a:spcPts val="300"/>
              </a:spcBef>
              <a:spcAft>
                <a:spcPts val="0"/>
              </a:spcAft>
              <a:buNone/>
            </a:pPr>
            <a:r>
              <a:rPr lang="en-US" sz="2200">
                <a:solidFill>
                  <a:srgbClr val="000000"/>
                </a:solidFill>
                <a:latin typeface="Calibri"/>
                <a:ea typeface="Calibri"/>
                <a:cs typeface="Calibri"/>
                <a:sym typeface="Calibri"/>
              </a:rPr>
              <a:t>https://environment.ec.europa.eu/topics/circular-economy/levels_en</a:t>
            </a:r>
            <a:endParaRPr sz="2200">
              <a:solidFill>
                <a:schemeClr val="dk1"/>
              </a:solidFill>
              <a:latin typeface="Calibri"/>
              <a:ea typeface="Calibri"/>
              <a:cs typeface="Calibri"/>
              <a:sym typeface="Calibri"/>
            </a:endParaRPr>
          </a:p>
        </p:txBody>
      </p:sp>
      <p:pic>
        <p:nvPicPr>
          <p:cNvPr id="308" name="Google Shape;308;p1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17"/>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314" name="Google Shape;314;p1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315" name="Google Shape;315;p17"/>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316" name="Google Shape;316;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a:t>B.2.4 - CONSOMMATION FINALE TOTALE D'ÉNERGIE PRMAIRE POUR LES OPÉRATIONS IMMOBILIÈRES</a:t>
            </a:r>
            <a:endParaRPr b="1" u="sng">
              <a:solidFill>
                <a:srgbClr val="1A965E"/>
              </a:solidFill>
            </a:endParaRPr>
          </a:p>
        </p:txBody>
      </p:sp>
      <p:sp>
        <p:nvSpPr>
          <p:cNvPr id="317" name="Google Shape;317;p17"/>
          <p:cNvSpPr/>
          <p:nvPr/>
        </p:nvSpPr>
        <p:spPr>
          <a:xfrm>
            <a:off x="352982" y="1431985"/>
            <a:ext cx="8791017"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https://ec.europa.eu/energy/en/topics/energy-strategy-and-energy-union/clean-energy-all-europeans</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p:txBody>
      </p:sp>
      <p:pic>
        <p:nvPicPr>
          <p:cNvPr id="318" name="Google Shape;318;p17"/>
          <p:cNvPicPr preferRelativeResize="0"/>
          <p:nvPr/>
        </p:nvPicPr>
        <p:blipFill rotWithShape="1">
          <a:blip r:embed="rId5">
            <a:alphaModFix/>
          </a:blip>
          <a:srcRect b="0" l="0" r="0" t="0"/>
          <a:stretch/>
        </p:blipFill>
        <p:spPr>
          <a:xfrm>
            <a:off x="3064614" y="1822447"/>
            <a:ext cx="4505324" cy="4163683"/>
          </a:xfrm>
          <a:prstGeom prst="rect">
            <a:avLst/>
          </a:prstGeom>
          <a:noFill/>
          <a:ln>
            <a:noFill/>
          </a:ln>
        </p:spPr>
      </p:pic>
      <p:sp>
        <p:nvSpPr>
          <p:cNvPr id="319" name="Google Shape;319;p17"/>
          <p:cNvSpPr txBox="1"/>
          <p:nvPr/>
        </p:nvSpPr>
        <p:spPr>
          <a:xfrm>
            <a:off x="3108419" y="3446346"/>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Efficacité Energétique</a:t>
            </a:r>
            <a:endParaRPr b="1" sz="700">
              <a:solidFill>
                <a:srgbClr val="7F7F7F"/>
              </a:solidFill>
              <a:latin typeface="Arial"/>
              <a:ea typeface="Arial"/>
              <a:cs typeface="Arial"/>
              <a:sym typeface="Arial"/>
            </a:endParaRPr>
          </a:p>
        </p:txBody>
      </p:sp>
      <p:sp>
        <p:nvSpPr>
          <p:cNvPr id="320" name="Google Shape;320;p17"/>
          <p:cNvSpPr txBox="1"/>
          <p:nvPr/>
        </p:nvSpPr>
        <p:spPr>
          <a:xfrm>
            <a:off x="3113182" y="4403609"/>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Régulation Electrique</a:t>
            </a:r>
            <a:endParaRPr b="1" sz="700">
              <a:solidFill>
                <a:srgbClr val="7F7F7F"/>
              </a:solidFill>
              <a:latin typeface="Arial"/>
              <a:ea typeface="Arial"/>
              <a:cs typeface="Arial"/>
              <a:sym typeface="Arial"/>
            </a:endParaRPr>
          </a:p>
        </p:txBody>
      </p:sp>
      <p:sp>
        <p:nvSpPr>
          <p:cNvPr id="321" name="Google Shape;321;p17"/>
          <p:cNvSpPr txBox="1"/>
          <p:nvPr/>
        </p:nvSpPr>
        <p:spPr>
          <a:xfrm>
            <a:off x="3103657" y="5241808"/>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Préparation au risque</a:t>
            </a:r>
            <a:endParaRPr b="1" sz="700">
              <a:solidFill>
                <a:srgbClr val="7F7F7F"/>
              </a:solidFill>
              <a:latin typeface="Arial"/>
              <a:ea typeface="Arial"/>
              <a:cs typeface="Arial"/>
              <a:sym typeface="Arial"/>
            </a:endParaRPr>
          </a:p>
        </p:txBody>
      </p:sp>
      <p:sp>
        <p:nvSpPr>
          <p:cNvPr id="322" name="Google Shape;322;p17"/>
          <p:cNvSpPr txBox="1"/>
          <p:nvPr/>
        </p:nvSpPr>
        <p:spPr>
          <a:xfrm>
            <a:off x="3138899" y="2423160"/>
            <a:ext cx="815882" cy="335669"/>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Performance Energétique des Bâtiments</a:t>
            </a:r>
            <a:endParaRPr b="1" sz="700">
              <a:solidFill>
                <a:srgbClr val="7F7F7F"/>
              </a:solidFill>
              <a:latin typeface="Arial"/>
              <a:ea typeface="Arial"/>
              <a:cs typeface="Arial"/>
              <a:sym typeface="Arial"/>
            </a:endParaRPr>
          </a:p>
        </p:txBody>
      </p:sp>
      <p:sp>
        <p:nvSpPr>
          <p:cNvPr id="323" name="Google Shape;323;p17"/>
          <p:cNvSpPr txBox="1"/>
          <p:nvPr/>
        </p:nvSpPr>
        <p:spPr>
          <a:xfrm>
            <a:off x="3116039" y="2903220"/>
            <a:ext cx="815882"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Energie Renouvelable</a:t>
            </a:r>
            <a:endParaRPr b="1" sz="700">
              <a:solidFill>
                <a:srgbClr val="7F7F7F"/>
              </a:solidFill>
              <a:latin typeface="Arial"/>
              <a:ea typeface="Arial"/>
              <a:cs typeface="Arial"/>
              <a:sym typeface="Arial"/>
            </a:endParaRPr>
          </a:p>
        </p:txBody>
      </p:sp>
      <p:sp>
        <p:nvSpPr>
          <p:cNvPr id="324" name="Google Shape;324;p17"/>
          <p:cNvSpPr txBox="1"/>
          <p:nvPr/>
        </p:nvSpPr>
        <p:spPr>
          <a:xfrm>
            <a:off x="3126199" y="3901440"/>
            <a:ext cx="815882"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Gouvernance de l’Energie de l’union</a:t>
            </a:r>
            <a:endParaRPr b="1" sz="700">
              <a:solidFill>
                <a:srgbClr val="7F7F7F"/>
              </a:solidFill>
              <a:latin typeface="Arial"/>
              <a:ea typeface="Arial"/>
              <a:cs typeface="Arial"/>
              <a:sym typeface="Arial"/>
            </a:endParaRPr>
          </a:p>
        </p:txBody>
      </p:sp>
      <p:sp>
        <p:nvSpPr>
          <p:cNvPr id="325" name="Google Shape;325;p17"/>
          <p:cNvSpPr txBox="1"/>
          <p:nvPr/>
        </p:nvSpPr>
        <p:spPr>
          <a:xfrm>
            <a:off x="3121119" y="4775200"/>
            <a:ext cx="815882"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Directive sur l’Electricité</a:t>
            </a:r>
            <a:endParaRPr b="1" sz="700">
              <a:solidFill>
                <a:srgbClr val="7F7F7F"/>
              </a:solidFill>
              <a:latin typeface="Arial"/>
              <a:ea typeface="Arial"/>
              <a:cs typeface="Arial"/>
              <a:sym typeface="Arial"/>
            </a:endParaRPr>
          </a:p>
        </p:txBody>
      </p:sp>
      <p:sp>
        <p:nvSpPr>
          <p:cNvPr id="326" name="Google Shape;326;p17"/>
          <p:cNvSpPr txBox="1"/>
          <p:nvPr/>
        </p:nvSpPr>
        <p:spPr>
          <a:xfrm>
            <a:off x="3136359" y="5699760"/>
            <a:ext cx="815882"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ACER</a:t>
            </a:r>
            <a:endParaRPr b="1" sz="700">
              <a:solidFill>
                <a:srgbClr val="7F7F7F"/>
              </a:solidFill>
              <a:latin typeface="Arial"/>
              <a:ea typeface="Arial"/>
              <a:cs typeface="Arial"/>
              <a:sym typeface="Arial"/>
            </a:endParaRPr>
          </a:p>
        </p:txBody>
      </p:sp>
      <p:sp>
        <p:nvSpPr>
          <p:cNvPr id="327" name="Google Shape;327;p17"/>
          <p:cNvSpPr txBox="1"/>
          <p:nvPr/>
        </p:nvSpPr>
        <p:spPr>
          <a:xfrm>
            <a:off x="4794979" y="24811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28" name="Google Shape;328;p17"/>
          <p:cNvSpPr txBox="1"/>
          <p:nvPr/>
        </p:nvSpPr>
        <p:spPr>
          <a:xfrm>
            <a:off x="4794979" y="392386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29" name="Google Shape;329;p17"/>
          <p:cNvSpPr txBox="1"/>
          <p:nvPr/>
        </p:nvSpPr>
        <p:spPr>
          <a:xfrm>
            <a:off x="4800059" y="44115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0" name="Google Shape;330;p17"/>
          <p:cNvSpPr txBox="1"/>
          <p:nvPr/>
        </p:nvSpPr>
        <p:spPr>
          <a:xfrm>
            <a:off x="4789899" y="480778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1" name="Google Shape;331;p17"/>
          <p:cNvSpPr txBox="1"/>
          <p:nvPr/>
        </p:nvSpPr>
        <p:spPr>
          <a:xfrm>
            <a:off x="4769579" y="522942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2" name="Google Shape;332;p17"/>
          <p:cNvSpPr txBox="1"/>
          <p:nvPr/>
        </p:nvSpPr>
        <p:spPr>
          <a:xfrm>
            <a:off x="4800059" y="564598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3" name="Google Shape;333;p17"/>
          <p:cNvSpPr txBox="1"/>
          <p:nvPr/>
        </p:nvSpPr>
        <p:spPr>
          <a:xfrm>
            <a:off x="4774659" y="344126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4" name="Google Shape;334;p17"/>
          <p:cNvSpPr txBox="1"/>
          <p:nvPr/>
        </p:nvSpPr>
        <p:spPr>
          <a:xfrm>
            <a:off x="4800059" y="29383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5" name="Google Shape;335;p17"/>
          <p:cNvSpPr txBox="1"/>
          <p:nvPr/>
        </p:nvSpPr>
        <p:spPr>
          <a:xfrm>
            <a:off x="4003040" y="1983740"/>
            <a:ext cx="69088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Proposition Commission Européenne</a:t>
            </a:r>
            <a:endParaRPr b="1" sz="700">
              <a:solidFill>
                <a:srgbClr val="7F7F7F"/>
              </a:solidFill>
              <a:latin typeface="Arial"/>
              <a:ea typeface="Arial"/>
              <a:cs typeface="Arial"/>
              <a:sym typeface="Arial"/>
            </a:endParaRPr>
          </a:p>
        </p:txBody>
      </p:sp>
      <p:sp>
        <p:nvSpPr>
          <p:cNvPr id="336" name="Google Shape;336;p17"/>
          <p:cNvSpPr txBox="1"/>
          <p:nvPr/>
        </p:nvSpPr>
        <p:spPr>
          <a:xfrm>
            <a:off x="4775200" y="2009140"/>
            <a:ext cx="65024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Négociations Interinstitutionnelles EU</a:t>
            </a:r>
            <a:endParaRPr b="1" sz="700">
              <a:solidFill>
                <a:srgbClr val="7F7F7F"/>
              </a:solidFill>
              <a:latin typeface="Arial"/>
              <a:ea typeface="Arial"/>
              <a:cs typeface="Arial"/>
              <a:sym typeface="Arial"/>
            </a:endParaRPr>
          </a:p>
        </p:txBody>
      </p:sp>
      <p:sp>
        <p:nvSpPr>
          <p:cNvPr id="337" name="Google Shape;337;p17"/>
          <p:cNvSpPr txBox="1"/>
          <p:nvPr/>
        </p:nvSpPr>
        <p:spPr>
          <a:xfrm>
            <a:off x="6798110" y="2002452"/>
            <a:ext cx="690880" cy="28380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Publication Journal Officiel</a:t>
            </a:r>
            <a:endParaRPr b="1" sz="700">
              <a:solidFill>
                <a:srgbClr val="7F7F7F"/>
              </a:solidFill>
              <a:latin typeface="Arial"/>
              <a:ea typeface="Arial"/>
              <a:cs typeface="Arial"/>
              <a:sym typeface="Arial"/>
            </a:endParaRPr>
          </a:p>
        </p:txBody>
      </p:sp>
      <p:sp>
        <p:nvSpPr>
          <p:cNvPr id="338" name="Google Shape;338;p17"/>
          <p:cNvSpPr txBox="1"/>
          <p:nvPr/>
        </p:nvSpPr>
        <p:spPr>
          <a:xfrm>
            <a:off x="6177280" y="2034540"/>
            <a:ext cx="528320"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Adoption du Conseil</a:t>
            </a:r>
            <a:endParaRPr b="1" sz="700">
              <a:solidFill>
                <a:srgbClr val="7F7F7F"/>
              </a:solidFill>
              <a:latin typeface="Arial"/>
              <a:ea typeface="Arial"/>
              <a:cs typeface="Arial"/>
              <a:sym typeface="Arial"/>
            </a:endParaRPr>
          </a:p>
        </p:txBody>
      </p:sp>
      <p:sp>
        <p:nvSpPr>
          <p:cNvPr id="339" name="Google Shape;339;p17"/>
          <p:cNvSpPr txBox="1"/>
          <p:nvPr/>
        </p:nvSpPr>
        <p:spPr>
          <a:xfrm>
            <a:off x="5506720" y="1998980"/>
            <a:ext cx="59944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Adoption Parlement Européen</a:t>
            </a:r>
            <a:endParaRPr b="1" sz="700">
              <a:solidFill>
                <a:srgbClr val="7F7F7F"/>
              </a:solidFill>
              <a:latin typeface="Arial"/>
              <a:ea typeface="Arial"/>
              <a:cs typeface="Arial"/>
              <a:sym typeface="Arial"/>
            </a:endParaRPr>
          </a:p>
        </p:txBody>
      </p:sp>
      <p:sp>
        <p:nvSpPr>
          <p:cNvPr id="340" name="Google Shape;340;p17"/>
          <p:cNvSpPr txBox="1"/>
          <p:nvPr/>
        </p:nvSpPr>
        <p:spPr>
          <a:xfrm>
            <a:off x="3947160" y="1836421"/>
            <a:ext cx="3307080" cy="11541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Package de Energie propre pour tous les européens : Processus législatif </a:t>
            </a:r>
            <a:endParaRPr b="1" sz="700">
              <a:solidFill>
                <a:srgbClr val="7F7F7F"/>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18"/>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46" name="Google Shape;346;p18"/>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a:t>
            </a:r>
            <a:endParaRPr b="0" i="0" sz="2400" u="none" cap="none" strike="noStrike">
              <a:solidFill>
                <a:schemeClr val="dk1"/>
              </a:solidFill>
              <a:latin typeface="Calibri"/>
              <a:ea typeface="Calibri"/>
              <a:cs typeface="Calibri"/>
              <a:sym typeface="Calibri"/>
            </a:endParaRPr>
          </a:p>
        </p:txBody>
      </p:sp>
      <p:sp>
        <p:nvSpPr>
          <p:cNvPr id="347" name="Google Shape;347;p1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u="sng">
              <a:solidFill>
                <a:srgbClr val="1A965E"/>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19"/>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53" name="Google Shape;353;p19"/>
          <p:cNvSpPr txBox="1"/>
          <p:nvPr>
            <p:ph idx="1" type="body"/>
          </p:nvPr>
        </p:nvSpPr>
        <p:spPr>
          <a:xfrm>
            <a:off x="457201" y="958293"/>
            <a:ext cx="8208682"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Dans un quartier existant, il y a 5 petits bâtiments résidentiels, 15 maisons individuelles, un immeuble de bureaux et une école secondaire. Tous les bâtiments sont raccordés au réseau électrique principal et la plupart d'entre eux au réseau central de gaz naturel. </a:t>
            </a:r>
            <a:endParaRPr/>
          </a:p>
          <a:p>
            <a:pPr indent="0" lvl="0" marL="0" marR="0" rtl="0" algn="l">
              <a:spcBef>
                <a:spcPts val="1200"/>
              </a:spcBef>
              <a:spcAft>
                <a:spcPts val="0"/>
              </a:spcAft>
              <a:buClr>
                <a:schemeClr val="dk1"/>
              </a:buClr>
              <a:buSzPts val="2000"/>
              <a:buFont typeface="Arial"/>
              <a:buNone/>
            </a:pPr>
            <a:r>
              <a:rPr b="1" i="1" lang="en-US" sz="2000" u="none" cap="none" strike="noStrike">
                <a:solidFill>
                  <a:schemeClr val="dk1"/>
                </a:solidFill>
                <a:latin typeface="Calibri"/>
                <a:ea typeface="Calibri"/>
                <a:cs typeface="Calibri"/>
                <a:sym typeface="Calibri"/>
              </a:rPr>
              <a:t>Données disponibles : </a:t>
            </a:r>
            <a:r>
              <a:rPr b="0" i="0" lang="en-US" sz="2000" u="none" cap="none" strike="noStrike">
                <a:solidFill>
                  <a:schemeClr val="dk1"/>
                </a:solidFill>
                <a:latin typeface="Calibri"/>
                <a:ea typeface="Calibri"/>
                <a:cs typeface="Calibri"/>
                <a:sym typeface="Calibri"/>
              </a:rPr>
              <a:t>la </a:t>
            </a:r>
            <a:r>
              <a:rPr b="1" i="0" lang="en-US" sz="2000" u="none" cap="none" strike="noStrike">
                <a:solidFill>
                  <a:schemeClr val="dk1"/>
                </a:solidFill>
                <a:latin typeface="Calibri"/>
                <a:ea typeface="Calibri"/>
                <a:cs typeface="Calibri"/>
                <a:sym typeface="Calibri"/>
              </a:rPr>
              <a:t>surface</a:t>
            </a:r>
            <a:r>
              <a:rPr b="0" i="0" lang="en-US" sz="2000" u="none" cap="none" strike="noStrike">
                <a:solidFill>
                  <a:schemeClr val="dk1"/>
                </a:solidFill>
                <a:latin typeface="Calibri"/>
                <a:ea typeface="Calibri"/>
                <a:cs typeface="Calibri"/>
                <a:sym typeface="Calibri"/>
              </a:rPr>
              <a:t> utile au sol</a:t>
            </a:r>
            <a:r>
              <a:rPr b="1" i="0" lang="en-US" sz="2000" u="none" cap="none" strike="noStrike">
                <a:solidFill>
                  <a:schemeClr val="dk1"/>
                </a:solidFill>
                <a:latin typeface="Calibri"/>
                <a:ea typeface="Calibri"/>
                <a:cs typeface="Calibri"/>
                <a:sym typeface="Calibri"/>
              </a:rPr>
              <a:t> et la consommation annuelle calculée d'énergie thermique et électrique </a:t>
            </a:r>
            <a:r>
              <a:rPr b="0" i="0" lang="en-US" sz="2000" u="none" cap="none" strike="noStrike">
                <a:solidFill>
                  <a:schemeClr val="dk1"/>
                </a:solidFill>
                <a:latin typeface="Calibri"/>
                <a:ea typeface="Calibri"/>
                <a:cs typeface="Calibri"/>
                <a:sym typeface="Calibri"/>
              </a:rPr>
              <a:t>de tous les bâtiments du quartier    </a:t>
            </a:r>
            <a:endParaRPr b="0" i="0" sz="2000" u="none" cap="none" strike="noStrike">
              <a:solidFill>
                <a:schemeClr val="dk1"/>
              </a:solidFill>
              <a:latin typeface="Calibri"/>
              <a:ea typeface="Calibri"/>
              <a:cs typeface="Calibri"/>
              <a:sym typeface="Calibri"/>
            </a:endParaRPr>
          </a:p>
        </p:txBody>
      </p:sp>
      <p:sp>
        <p:nvSpPr>
          <p:cNvPr id="354" name="Google Shape;354;p19"/>
          <p:cNvSpPr txBox="1"/>
          <p:nvPr>
            <p:ph type="title"/>
          </p:nvPr>
        </p:nvSpPr>
        <p:spPr>
          <a:xfrm>
            <a:off x="0" y="-21265"/>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u="sng">
              <a:solidFill>
                <a:srgbClr val="1A965E"/>
              </a:solidFill>
            </a:endParaRPr>
          </a:p>
        </p:txBody>
      </p:sp>
      <p:grpSp>
        <p:nvGrpSpPr>
          <p:cNvPr id="355" name="Google Shape;355;p19"/>
          <p:cNvGrpSpPr/>
          <p:nvPr/>
        </p:nvGrpSpPr>
        <p:grpSpPr>
          <a:xfrm>
            <a:off x="340512" y="3803527"/>
            <a:ext cx="8514080" cy="1145373"/>
            <a:chOff x="340512" y="3584452"/>
            <a:chExt cx="8514080" cy="1145373"/>
          </a:xfrm>
        </p:grpSpPr>
        <p:sp>
          <p:nvSpPr>
            <p:cNvPr id="356" name="Google Shape;356;p19"/>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consommation annuelle totale d'énergie primaire par total  </a:t>
              </a:r>
              <a:endParaRPr/>
            </a:p>
            <a:p>
              <a:pPr indent="0" lvl="0" marL="0" marR="0" rtl="0" algn="r">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surface utile au sol interne </a:t>
              </a:r>
              <a:r>
                <a:rPr lang="en-US" sz="2000">
                  <a:solidFill>
                    <a:schemeClr val="dk1"/>
                  </a:solidFill>
                  <a:latin typeface="Calibri"/>
                  <a:ea typeface="Calibri"/>
                  <a:cs typeface="Calibri"/>
                  <a:sym typeface="Calibri"/>
                </a:rPr>
                <a:t>(c.-à-d. intensité de consommation d'énergie primaire).</a:t>
              </a:r>
              <a:endParaRPr b="1" sz="2000">
                <a:solidFill>
                  <a:schemeClr val="dk1"/>
                </a:solidFill>
                <a:latin typeface="Calibri"/>
                <a:ea typeface="Calibri"/>
                <a:cs typeface="Calibri"/>
                <a:sym typeface="Calibri"/>
              </a:endParaRPr>
            </a:p>
          </p:txBody>
        </p:sp>
        <p:pic>
          <p:nvPicPr>
            <p:cNvPr id="357" name="Google Shape;357;p19"/>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pic>
        <p:nvPicPr>
          <p:cNvPr id="91" name="Google Shape;91;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92" name="Google Shape;92;p2"/>
          <p:cNvGraphicFramePr/>
          <p:nvPr/>
        </p:nvGraphicFramePr>
        <p:xfrm>
          <a:off x="487326" y="1504863"/>
          <a:ext cx="3000000" cy="3000000"/>
        </p:xfrm>
        <a:graphic>
          <a:graphicData uri="http://schemas.openxmlformats.org/drawingml/2006/table">
            <a:tbl>
              <a:tblPr bandRow="1" firstRow="1">
                <a:noFill/>
                <a:tableStyleId>{2F814FA9-1788-43A4-A4BE-748844B0804B}</a:tableStyleId>
              </a:tblPr>
              <a:tblGrid>
                <a:gridCol w="4084675"/>
                <a:gridCol w="4084675"/>
              </a:tblGrid>
              <a:tr h="370850">
                <a:tc gridSpan="2">
                  <a:txBody>
                    <a:bodyPr/>
                    <a:lstStyle/>
                    <a:p>
                      <a:pPr indent="0" lvl="0" marL="0" marR="0" rtl="0" algn="ctr">
                        <a:spcBef>
                          <a:spcPts val="0"/>
                        </a:spcBef>
                        <a:spcAft>
                          <a:spcPts val="0"/>
                        </a:spcAft>
                        <a:buNone/>
                      </a:pPr>
                      <a:r>
                        <a:rPr b="1" i="0" lang="en-US" sz="2800" u="none" cap="none" strike="noStrike"/>
                        <a:t>B.2.7 - </a:t>
                      </a:r>
                      <a:r>
                        <a:rPr b="1" i="0" lang="en-US" sz="2800" u="none" cap="none" strike="noStrike">
                          <a:solidFill>
                            <a:schemeClr val="lt1"/>
                          </a:solidFill>
                        </a:rPr>
                        <a:t>CONSOMMATION TOTALE D'ÉNERGIE PRIMAIRE POUR LES OPERATIONS IMMOBILIERES</a:t>
                      </a:r>
                      <a:endParaRPr b="1" i="0" sz="2800" u="none" cap="none" strike="sngStrike">
                        <a:solidFill>
                          <a:srgbClr val="FF0000"/>
                        </a:solidFill>
                      </a:endParaRPr>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1800" u="none" cap="none" strike="noStrike"/>
                        <a:t>B. Énergie</a:t>
                      </a:r>
                      <a:endParaRPr sz="1800" u="none" cap="none" strike="noStrike"/>
                    </a:p>
                  </a:txBody>
                  <a:tcPr marT="45725" marB="45725" marR="91450" marL="91450" anchor="ctr"/>
                </a:tc>
                <a:tc>
                  <a:txBody>
                    <a:bodyPr/>
                    <a:lstStyle/>
                    <a:p>
                      <a:pPr indent="0" lvl="0" marL="0" marR="0" rtl="0" algn="ctr">
                        <a:spcBef>
                          <a:spcPts val="0"/>
                        </a:spcBef>
                        <a:spcAft>
                          <a:spcPts val="0"/>
                        </a:spcAft>
                        <a:buNone/>
                      </a:pPr>
                      <a:r>
                        <a:rPr lang="en-US" sz="1800" u="none" cap="none" strike="noStrike"/>
                        <a:t>B.2. Consommation D'Énergie</a:t>
                      </a:r>
                      <a:endParaRPr sz="1800" u="none" cap="none" strike="noStrike"/>
                    </a:p>
                  </a:txBody>
                  <a:tcPr marT="45725" marB="45725" marR="91450" marL="91450" anchor="ctr"/>
                </a:tc>
              </a:tr>
            </a:tbl>
          </a:graphicData>
        </a:graphic>
      </p:graphicFrame>
      <p:sp>
        <p:nvSpPr>
          <p:cNvPr id="93" name="Google Shape;93;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B.2.7 - CONSOMMATION TOTALE D'ÉNERGIE PRIMAIRE POUR LES OPERATIONS IMMOBILIERES</a:t>
            </a:r>
            <a:endParaRPr b="1" sz="2000">
              <a:solidFill>
                <a:srgbClr val="00B050"/>
              </a:solidFill>
            </a:endParaRPr>
          </a:p>
        </p:txBody>
      </p:sp>
      <p:sp>
        <p:nvSpPr>
          <p:cNvPr id="94" name="Google Shape;94;p2"/>
          <p:cNvSpPr txBox="1"/>
          <p:nvPr>
            <p:ph idx="12" type="sldNum"/>
          </p:nvPr>
        </p:nvSpPr>
        <p:spPr>
          <a:xfrm>
            <a:off x="7021033" y="653150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95" name="Google Shape;95;p2"/>
          <p:cNvPicPr preferRelativeResize="0"/>
          <p:nvPr/>
        </p:nvPicPr>
        <p:blipFill rotWithShape="1">
          <a:blip r:embed="rId5">
            <a:alphaModFix/>
          </a:blip>
          <a:srcRect b="0" l="0" r="0" t="0"/>
          <a:stretch/>
        </p:blipFill>
        <p:spPr>
          <a:xfrm>
            <a:off x="2618661" y="3584573"/>
            <a:ext cx="4232407" cy="1768826"/>
          </a:xfrm>
          <a:prstGeom prst="rect">
            <a:avLst/>
          </a:prstGeom>
          <a:noFill/>
          <a:ln>
            <a:noFill/>
          </a:ln>
        </p:spPr>
      </p:pic>
      <p:sp>
        <p:nvSpPr>
          <p:cNvPr id="96" name="Google Shape;96;p2"/>
          <p:cNvSpPr/>
          <p:nvPr/>
        </p:nvSpPr>
        <p:spPr>
          <a:xfrm>
            <a:off x="2445121" y="3501206"/>
            <a:ext cx="1409700" cy="1839128"/>
          </a:xfrm>
          <a:prstGeom prst="roundRect">
            <a:avLst>
              <a:gd fmla="val 16667" name="adj"/>
            </a:avLst>
          </a:prstGeom>
          <a:noFill/>
          <a:ln cap="flat" cmpd="sng" w="381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 name="Google Shape;97;p2"/>
          <p:cNvSpPr txBox="1"/>
          <p:nvPr/>
        </p:nvSpPr>
        <p:spPr>
          <a:xfrm>
            <a:off x="4751830" y="5690669"/>
            <a:ext cx="4123758" cy="369332"/>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Calibri"/>
                <a:ea typeface="Calibri"/>
                <a:cs typeface="Calibri"/>
                <a:sym typeface="Calibri"/>
              </a:rPr>
              <a:t>Voir aussi Β.1.1 à l’Echelle du bâtiment</a:t>
            </a:r>
            <a:endParaRPr i="1" sz="1800">
              <a:solidFill>
                <a:schemeClr val="dk1"/>
              </a:solidFill>
              <a:latin typeface="Calibri"/>
              <a:ea typeface="Calibri"/>
              <a:cs typeface="Calibri"/>
              <a:sym typeface="Calibri"/>
            </a:endParaRPr>
          </a:p>
        </p:txBody>
      </p:sp>
      <p:pic>
        <p:nvPicPr>
          <p:cNvPr id="98" name="Google Shape;98;p2"/>
          <p:cNvPicPr preferRelativeResize="0"/>
          <p:nvPr/>
        </p:nvPicPr>
        <p:blipFill rotWithShape="1">
          <a:blip r:embed="rId5">
            <a:alphaModFix/>
          </a:blip>
          <a:srcRect b="8966" l="63469" r="1502" t="12737"/>
          <a:stretch/>
        </p:blipFill>
        <p:spPr>
          <a:xfrm>
            <a:off x="6326257" y="3641052"/>
            <a:ext cx="1482570" cy="1384917"/>
          </a:xfrm>
          <a:prstGeom prst="rect">
            <a:avLst/>
          </a:prstGeom>
          <a:noFill/>
          <a:ln>
            <a:noFill/>
          </a:ln>
        </p:spPr>
      </p:pic>
      <p:pic>
        <p:nvPicPr>
          <p:cNvPr id="99" name="Google Shape;99;p2"/>
          <p:cNvPicPr preferRelativeResize="0"/>
          <p:nvPr/>
        </p:nvPicPr>
        <p:blipFill rotWithShape="1">
          <a:blip r:embed="rId5">
            <a:alphaModFix/>
          </a:blip>
          <a:srcRect b="8966" l="63469" r="1502" t="12737"/>
          <a:stretch/>
        </p:blipFill>
        <p:spPr>
          <a:xfrm>
            <a:off x="5921406" y="4078172"/>
            <a:ext cx="1482570" cy="1384917"/>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20"/>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63" name="Google Shape;363;p20"/>
          <p:cNvSpPr/>
          <p:nvPr/>
        </p:nvSpPr>
        <p:spPr>
          <a:xfrm>
            <a:off x="665071" y="5312156"/>
            <a:ext cx="8018546"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rgbClr val="000000"/>
                </a:solidFill>
                <a:latin typeface="Calibri"/>
                <a:ea typeface="Calibri"/>
                <a:cs typeface="Calibri"/>
                <a:sym typeface="Calibri"/>
              </a:rPr>
              <a:t>Pour les maisons individuelles et les bâtiments résidentiels la surface intérieure au sol, la consommation annuelle d'énergie thermique et électrique est indiquée comme une valeur totale agrégée pour tous les bâtiments de la catégorie</a:t>
            </a:r>
            <a:endParaRPr sz="1400">
              <a:solidFill>
                <a:srgbClr val="000000"/>
              </a:solidFill>
              <a:latin typeface="Calibri"/>
              <a:ea typeface="Calibri"/>
              <a:cs typeface="Calibri"/>
              <a:sym typeface="Calibri"/>
            </a:endParaRPr>
          </a:p>
        </p:txBody>
      </p:sp>
      <p:pic>
        <p:nvPicPr>
          <p:cNvPr id="364" name="Google Shape;364;p20"/>
          <p:cNvPicPr preferRelativeResize="0"/>
          <p:nvPr/>
        </p:nvPicPr>
        <p:blipFill rotWithShape="1">
          <a:blip r:embed="rId3">
            <a:alphaModFix/>
          </a:blip>
          <a:srcRect b="0" l="0" r="0" t="0"/>
          <a:stretch/>
        </p:blipFill>
        <p:spPr>
          <a:xfrm>
            <a:off x="206109" y="5475430"/>
            <a:ext cx="378512" cy="368806"/>
          </a:xfrm>
          <a:prstGeom prst="rect">
            <a:avLst/>
          </a:prstGeom>
          <a:noFill/>
          <a:ln>
            <a:noFill/>
          </a:ln>
        </p:spPr>
      </p:pic>
      <p:sp>
        <p:nvSpPr>
          <p:cNvPr id="365" name="Google Shape;365;p2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u="sng">
              <a:solidFill>
                <a:srgbClr val="1A965E"/>
              </a:solidFill>
            </a:endParaRPr>
          </a:p>
        </p:txBody>
      </p:sp>
      <p:sp>
        <p:nvSpPr>
          <p:cNvPr id="366" name="Google Shape;366;p20"/>
          <p:cNvSpPr/>
          <p:nvPr/>
        </p:nvSpPr>
        <p:spPr>
          <a:xfrm>
            <a:off x="184052" y="700778"/>
            <a:ext cx="3084928"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graphicFrame>
        <p:nvGraphicFramePr>
          <p:cNvPr id="367" name="Google Shape;367;p20"/>
          <p:cNvGraphicFramePr/>
          <p:nvPr/>
        </p:nvGraphicFramePr>
        <p:xfrm>
          <a:off x="653142" y="1296292"/>
          <a:ext cx="3000000" cy="3000000"/>
        </p:xfrm>
        <a:graphic>
          <a:graphicData uri="http://schemas.openxmlformats.org/drawingml/2006/table">
            <a:tbl>
              <a:tblPr bandRow="1" firstRow="1">
                <a:noFill/>
                <a:tableStyleId>{B814EF94-CF2F-463F-8C82-9CA3C26D32F0}</a:tableStyleId>
              </a:tblPr>
              <a:tblGrid>
                <a:gridCol w="1609700"/>
                <a:gridCol w="879100"/>
                <a:gridCol w="1505750"/>
                <a:gridCol w="1202800"/>
                <a:gridCol w="2966925"/>
              </a:tblGrid>
              <a:tr h="981475">
                <a:tc>
                  <a:txBody>
                    <a:bodyPr/>
                    <a:lstStyle/>
                    <a:p>
                      <a:pPr indent="0" lvl="0" marL="0" marR="0" rtl="0" algn="l">
                        <a:spcBef>
                          <a:spcPts val="0"/>
                        </a:spcBef>
                        <a:spcAft>
                          <a:spcPts val="0"/>
                        </a:spcAft>
                        <a:buNone/>
                      </a:pPr>
                      <a:r>
                        <a:t/>
                      </a:r>
                      <a:endParaRPr sz="1200"/>
                    </a:p>
                  </a:txBody>
                  <a:tcPr marT="45725" marB="45725" marR="91450" marL="91450"/>
                </a:tc>
                <a:tc>
                  <a:txBody>
                    <a:bodyPr/>
                    <a:lstStyle/>
                    <a:p>
                      <a:pPr indent="0" lvl="0" marL="0" marR="0" rtl="0" algn="ctr">
                        <a:spcBef>
                          <a:spcPts val="0"/>
                        </a:spcBef>
                        <a:spcAft>
                          <a:spcPts val="0"/>
                        </a:spcAft>
                        <a:buNone/>
                      </a:pPr>
                      <a:r>
                        <a:rPr lang="en-US" sz="1200"/>
                        <a:t>Surface utile à l'intérieur (m</a:t>
                      </a:r>
                      <a:r>
                        <a:rPr baseline="30000" lang="en-US" sz="1200"/>
                        <a:t>2</a:t>
                      </a:r>
                      <a:r>
                        <a:rPr lang="en-US" sz="1200"/>
                        <a:t>)</a:t>
                      </a:r>
                      <a:endParaRPr sz="1200"/>
                    </a:p>
                  </a:txBody>
                  <a:tcPr marT="45725" marB="45725" marR="91450" marL="91450"/>
                </a:tc>
                <a:tc>
                  <a:txBody>
                    <a:bodyPr/>
                    <a:lstStyle/>
                    <a:p>
                      <a:pPr indent="0" lvl="0" marL="0" marR="0" rtl="0" algn="ctr">
                        <a:spcBef>
                          <a:spcPts val="0"/>
                        </a:spcBef>
                        <a:spcAft>
                          <a:spcPts val="0"/>
                        </a:spcAft>
                        <a:buNone/>
                      </a:pPr>
                      <a:r>
                        <a:rPr b="1" lang="en-US" sz="1200"/>
                        <a:t>Consommation annuelle d'énergie thermique calculée</a:t>
                      </a:r>
                      <a:r>
                        <a:rPr lang="en-US" sz="1200"/>
                        <a:t> (</a:t>
                      </a:r>
                      <a:r>
                        <a:rPr baseline="-25000" lang="en-US" sz="1200" u="none" cap="none" strike="noStrike"/>
                        <a:t>kWhth</a:t>
                      </a:r>
                      <a:r>
                        <a:rPr lang="en-US" sz="1200" u="none" cap="none" strike="noStrike"/>
                        <a:t>)</a:t>
                      </a:r>
                      <a:endParaRPr sz="1200">
                        <a:solidFill>
                          <a:schemeClr val="lt1"/>
                        </a:solidFill>
                      </a:endParaRPr>
                    </a:p>
                  </a:txBody>
                  <a:tcPr marT="45725" marB="45725" marR="91450" marL="91450"/>
                </a:tc>
                <a:tc>
                  <a:txBody>
                    <a:bodyPr/>
                    <a:lstStyle/>
                    <a:p>
                      <a:pPr indent="0" lvl="0" marL="0" marR="0" rtl="0" algn="ctr">
                        <a:spcBef>
                          <a:spcPts val="0"/>
                        </a:spcBef>
                        <a:spcAft>
                          <a:spcPts val="0"/>
                        </a:spcAft>
                        <a:buNone/>
                      </a:pPr>
                      <a:r>
                        <a:rPr b="1" lang="en-US" sz="1200"/>
                        <a:t>Calcul de la consommation d'énergie électrique annuelle</a:t>
                      </a:r>
                      <a:r>
                        <a:rPr lang="en-US" sz="1200"/>
                        <a:t> (</a:t>
                      </a:r>
                      <a:r>
                        <a:rPr baseline="-25000" lang="en-US" sz="1200" u="none" cap="none" strike="noStrike"/>
                        <a:t>kWhth</a:t>
                      </a:r>
                      <a:r>
                        <a:rPr lang="en-US" sz="1200" u="none" cap="none" strike="noStrike"/>
                        <a:t>)</a:t>
                      </a:r>
                      <a:endParaRPr sz="1200">
                        <a:solidFill>
                          <a:schemeClr val="lt1"/>
                        </a:solidFill>
                      </a:endParaRPr>
                    </a:p>
                  </a:txBody>
                  <a:tcPr marT="45725" marB="45725" marR="91450" marL="91450"/>
                </a:tc>
                <a:tc>
                  <a:txBody>
                    <a:bodyPr/>
                    <a:lstStyle/>
                    <a:p>
                      <a:pPr indent="0" lvl="0" marL="0" marR="0" rtl="0" algn="ctr">
                        <a:spcBef>
                          <a:spcPts val="0"/>
                        </a:spcBef>
                        <a:spcAft>
                          <a:spcPts val="0"/>
                        </a:spcAft>
                        <a:buNone/>
                      </a:pPr>
                      <a:r>
                        <a:rPr lang="en-US" sz="1200"/>
                        <a:t>Systèmes de CVC</a:t>
                      </a:r>
                      <a:r>
                        <a:rPr lang="en-US" sz="1200"/>
                        <a:t> </a:t>
                      </a:r>
                      <a:endParaRPr sz="1200"/>
                    </a:p>
                    <a:p>
                      <a:pPr indent="0" lvl="0" marL="0" marR="0" rtl="0" algn="ctr">
                        <a:spcBef>
                          <a:spcPts val="0"/>
                        </a:spcBef>
                        <a:spcAft>
                          <a:spcPts val="0"/>
                        </a:spcAft>
                        <a:buNone/>
                      </a:pPr>
                      <a:r>
                        <a:rPr lang="en-US" sz="1200"/>
                        <a:t>(chauffage, refroidissement, </a:t>
                      </a:r>
                      <a:r>
                        <a:rPr lang="en-US" sz="1200"/>
                        <a:t>eau chaude sanitaire)</a:t>
                      </a:r>
                      <a:endParaRPr sz="1200"/>
                    </a:p>
                  </a:txBody>
                  <a:tcPr marT="45725" marB="45725" marR="91450" marL="91450"/>
                </a:tc>
              </a:tr>
              <a:tr h="446125">
                <a:tc>
                  <a:txBody>
                    <a:bodyPr/>
                    <a:lstStyle/>
                    <a:p>
                      <a:pPr indent="0" lvl="0" marL="0" marR="0" rtl="0" algn="l">
                        <a:spcBef>
                          <a:spcPts val="0"/>
                        </a:spcBef>
                        <a:spcAft>
                          <a:spcPts val="0"/>
                        </a:spcAft>
                        <a:buNone/>
                      </a:pPr>
                      <a:r>
                        <a:rPr lang="en-US" sz="1200"/>
                        <a:t>Bureau</a:t>
                      </a:r>
                      <a:endParaRPr sz="1200"/>
                    </a:p>
                  </a:txBody>
                  <a:tcPr marT="45725" marB="45725" marR="91450" marL="91450" anchor="ctr"/>
                </a:tc>
                <a:tc>
                  <a:txBody>
                    <a:bodyPr/>
                    <a:lstStyle/>
                    <a:p>
                      <a:pPr indent="0" lvl="0" marL="0" marR="0" rtl="0" algn="ctr">
                        <a:spcBef>
                          <a:spcPts val="0"/>
                        </a:spcBef>
                        <a:spcAft>
                          <a:spcPts val="0"/>
                        </a:spcAft>
                        <a:buNone/>
                      </a:pPr>
                      <a:r>
                        <a:rPr lang="en-US" sz="1200"/>
                        <a:t>1045</a:t>
                      </a:r>
                      <a:endParaRPr sz="1200"/>
                    </a:p>
                  </a:txBody>
                  <a:tcPr marT="45725" marB="45725" marR="91450" marL="91450" anchor="ctr"/>
                </a:tc>
                <a:tc>
                  <a:txBody>
                    <a:bodyPr/>
                    <a:lstStyle/>
                    <a:p>
                      <a:pPr indent="0" lvl="0" marL="0" marR="0" rtl="0" algn="ctr">
                        <a:spcBef>
                          <a:spcPts val="0"/>
                        </a:spcBef>
                        <a:spcAft>
                          <a:spcPts val="0"/>
                        </a:spcAft>
                        <a:buNone/>
                      </a:pPr>
                      <a:r>
                        <a:t/>
                      </a:r>
                      <a:endParaRPr sz="1200"/>
                    </a:p>
                  </a:txBody>
                  <a:tcPr marT="45725" marB="45725" marR="91450" marL="91450" anchor="ctr"/>
                </a:tc>
                <a:tc>
                  <a:txBody>
                    <a:bodyPr/>
                    <a:lstStyle/>
                    <a:p>
                      <a:pPr indent="0" lvl="0" marL="0" marR="0" rtl="0" algn="ctr">
                        <a:spcBef>
                          <a:spcPts val="0"/>
                        </a:spcBef>
                        <a:spcAft>
                          <a:spcPts val="0"/>
                        </a:spcAft>
                        <a:buNone/>
                      </a:pPr>
                      <a:r>
                        <a:rPr lang="en-US" sz="1200"/>
                        <a:t>125086</a:t>
                      </a:r>
                      <a:endParaRPr sz="1200"/>
                    </a:p>
                  </a:txBody>
                  <a:tcPr marT="45725" marB="45725" marR="91450" marL="0" anchor="ctr"/>
                </a:tc>
                <a:tc>
                  <a:txBody>
                    <a:bodyPr/>
                    <a:lstStyle/>
                    <a:p>
                      <a:pPr indent="0" lvl="0" marL="0" marR="0" rtl="0" algn="l">
                        <a:spcBef>
                          <a:spcPts val="0"/>
                        </a:spcBef>
                        <a:spcAft>
                          <a:spcPts val="0"/>
                        </a:spcAft>
                        <a:buNone/>
                      </a:pPr>
                      <a:r>
                        <a:rPr lang="en-US" sz="1200"/>
                        <a:t>Centrale HP pour le chauffage, le refroidissement et l'eau chaude sanitaire.</a:t>
                      </a:r>
                      <a:endParaRPr sz="1200"/>
                    </a:p>
                  </a:txBody>
                  <a:tcPr marT="45725" marB="45725" marR="91450" marL="91450"/>
                </a:tc>
              </a:tr>
              <a:tr h="803025">
                <a:tc>
                  <a:txBody>
                    <a:bodyPr/>
                    <a:lstStyle/>
                    <a:p>
                      <a:pPr indent="0" lvl="0" marL="0" marR="0" rtl="0" algn="l">
                        <a:spcBef>
                          <a:spcPts val="0"/>
                        </a:spcBef>
                        <a:spcAft>
                          <a:spcPts val="0"/>
                        </a:spcAft>
                        <a:buNone/>
                      </a:pPr>
                      <a:r>
                        <a:rPr lang="en-US" sz="1200"/>
                        <a:t>École</a:t>
                      </a:r>
                      <a:endParaRPr sz="1200"/>
                    </a:p>
                  </a:txBody>
                  <a:tcPr marT="45725" marB="45725" marR="91450" marL="91450" anchor="ctr"/>
                </a:tc>
                <a:tc>
                  <a:txBody>
                    <a:bodyPr/>
                    <a:lstStyle/>
                    <a:p>
                      <a:pPr indent="0" lvl="0" marL="0" marR="0" rtl="0" algn="ctr">
                        <a:spcBef>
                          <a:spcPts val="0"/>
                        </a:spcBef>
                        <a:spcAft>
                          <a:spcPts val="0"/>
                        </a:spcAft>
                        <a:buNone/>
                      </a:pPr>
                      <a:r>
                        <a:rPr lang="en-US" sz="1200"/>
                        <a:t>1847</a:t>
                      </a:r>
                      <a:endParaRPr sz="1200"/>
                    </a:p>
                  </a:txBody>
                  <a:tcPr marT="45725" marB="45725" marR="91450" marL="91450" anchor="ctr"/>
                </a:tc>
                <a:tc>
                  <a:txBody>
                    <a:bodyPr/>
                    <a:lstStyle/>
                    <a:p>
                      <a:pPr indent="0" lvl="0" marL="0" marR="0" rtl="0" algn="ctr">
                        <a:spcBef>
                          <a:spcPts val="0"/>
                        </a:spcBef>
                        <a:spcAft>
                          <a:spcPts val="0"/>
                        </a:spcAft>
                        <a:buNone/>
                      </a:pPr>
                      <a:r>
                        <a:rPr lang="en-US" sz="1200"/>
                        <a:t>59452</a:t>
                      </a:r>
                      <a:endParaRPr sz="1200"/>
                    </a:p>
                  </a:txBody>
                  <a:tcPr marT="45725" marB="45725" marR="91450" marL="91450" anchor="ctr"/>
                </a:tc>
                <a:tc>
                  <a:txBody>
                    <a:bodyPr/>
                    <a:lstStyle/>
                    <a:p>
                      <a:pPr indent="0" lvl="0" marL="0" marR="0" rtl="0" algn="ctr">
                        <a:spcBef>
                          <a:spcPts val="0"/>
                        </a:spcBef>
                        <a:spcAft>
                          <a:spcPts val="0"/>
                        </a:spcAft>
                        <a:buNone/>
                      </a:pPr>
                      <a:r>
                        <a:rPr lang="en-US" sz="1200"/>
                        <a:t>51347</a:t>
                      </a:r>
                      <a:endParaRPr sz="1200"/>
                    </a:p>
                  </a:txBody>
                  <a:tcPr marT="45725" marB="45725" marR="91450" marL="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HP local pour le refroidissement de l'espace. Chauffe-eau électriques pour </a:t>
                      </a:r>
                      <a:r>
                        <a:rPr lang="en-US" sz="1200"/>
                        <a:t>eau chaude sanitaire.</a:t>
                      </a:r>
                      <a:endParaRPr b="0" i="0" sz="1200" u="none" cap="none" strike="noStrike">
                        <a:solidFill>
                          <a:srgbClr val="000000"/>
                        </a:solidFill>
                        <a:latin typeface="Calibri"/>
                        <a:ea typeface="Calibri"/>
                        <a:cs typeface="Calibri"/>
                        <a:sym typeface="Calibri"/>
                      </a:endParaRPr>
                    </a:p>
                  </a:txBody>
                  <a:tcPr marT="45725" marB="45725" marR="91450" marL="91450"/>
                </a:tc>
              </a:tr>
              <a:tr h="842775">
                <a:tc>
                  <a:txBody>
                    <a:bodyPr/>
                    <a:lstStyle/>
                    <a:p>
                      <a:pPr indent="0" lvl="0" marL="0" marR="0" rtl="0" algn="l">
                        <a:spcBef>
                          <a:spcPts val="0"/>
                        </a:spcBef>
                        <a:spcAft>
                          <a:spcPts val="0"/>
                        </a:spcAft>
                        <a:buNone/>
                      </a:pPr>
                      <a:r>
                        <a:rPr lang="en-US" sz="1200"/>
                        <a:t>Maisons individuelles (15)</a:t>
                      </a:r>
                      <a:endParaRPr sz="1200"/>
                    </a:p>
                  </a:txBody>
                  <a:tcPr marT="45725" marB="45725" marR="91450" marL="91450" anchor="ctr"/>
                </a:tc>
                <a:tc>
                  <a:txBody>
                    <a:bodyPr/>
                    <a:lstStyle/>
                    <a:p>
                      <a:pPr indent="0" lvl="0" marL="0" marR="0" rtl="0" algn="ctr">
                        <a:spcBef>
                          <a:spcPts val="0"/>
                        </a:spcBef>
                        <a:spcAft>
                          <a:spcPts val="0"/>
                        </a:spcAft>
                        <a:buNone/>
                      </a:pPr>
                      <a:r>
                        <a:rPr lang="en-US" sz="1200"/>
                        <a:t>1805</a:t>
                      </a:r>
                      <a:endParaRPr sz="1200"/>
                    </a:p>
                  </a:txBody>
                  <a:tcPr marT="45725" marB="45725" marR="91450" marL="91450" anchor="ctr"/>
                </a:tc>
                <a:tc>
                  <a:txBody>
                    <a:bodyPr/>
                    <a:lstStyle/>
                    <a:p>
                      <a:pPr indent="0" lvl="0" marL="0" marR="0" rtl="0" algn="ctr">
                        <a:spcBef>
                          <a:spcPts val="0"/>
                        </a:spcBef>
                        <a:spcAft>
                          <a:spcPts val="0"/>
                        </a:spcAft>
                        <a:buNone/>
                      </a:pPr>
                      <a:r>
                        <a:rPr lang="en-US" sz="1200"/>
                        <a:t>202521</a:t>
                      </a:r>
                      <a:endParaRPr sz="1200"/>
                    </a:p>
                  </a:txBody>
                  <a:tcPr marT="45725" marB="45725" marR="91450" marL="91450" anchor="ctr"/>
                </a:tc>
                <a:tc>
                  <a:txBody>
                    <a:bodyPr/>
                    <a:lstStyle/>
                    <a:p>
                      <a:pPr indent="0" lvl="0" marL="0" marR="0" rtl="0" algn="ctr">
                        <a:spcBef>
                          <a:spcPts val="0"/>
                        </a:spcBef>
                        <a:spcAft>
                          <a:spcPts val="0"/>
                        </a:spcAft>
                        <a:buNone/>
                      </a:pPr>
                      <a:r>
                        <a:rPr lang="en-US" sz="1200"/>
                        <a:t>92596</a:t>
                      </a:r>
                      <a:endParaRPr sz="1200"/>
                    </a:p>
                  </a:txBody>
                  <a:tcPr marT="45725" marB="45725" marR="91450" marL="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et l'</a:t>
                      </a:r>
                      <a:r>
                        <a:rPr lang="en-US" sz="1200"/>
                        <a:t>eau chaude sanitaire</a:t>
                      </a:r>
                      <a:r>
                        <a:rPr lang="en-US" sz="1200" u="none" cap="none" strike="noStrike"/>
                        <a:t>. HP local pour le refroidissement de l'espace. </a:t>
                      </a:r>
                      <a:endParaRPr sz="1200">
                        <a:solidFill>
                          <a:schemeClr val="dk1"/>
                        </a:solidFill>
                      </a:endParaRPr>
                    </a:p>
                  </a:txBody>
                  <a:tcPr marT="45725" marB="45725" marR="91450" marL="91450"/>
                </a:tc>
              </a:tr>
              <a:tr h="803025">
                <a:tc>
                  <a:txBody>
                    <a:bodyPr/>
                    <a:lstStyle/>
                    <a:p>
                      <a:pPr indent="0" lvl="0" marL="0" marR="0" rtl="0" algn="l">
                        <a:spcBef>
                          <a:spcPts val="0"/>
                        </a:spcBef>
                        <a:spcAft>
                          <a:spcPts val="0"/>
                        </a:spcAft>
                        <a:buNone/>
                      </a:pPr>
                      <a:r>
                        <a:rPr lang="en-US" sz="1200"/>
                        <a:t>Bâtiments résidentiels (5)</a:t>
                      </a:r>
                      <a:endParaRPr sz="1200"/>
                    </a:p>
                  </a:txBody>
                  <a:tcPr marT="45725" marB="45725" marR="91450" marL="91450" anchor="ctr"/>
                </a:tc>
                <a:tc>
                  <a:txBody>
                    <a:bodyPr/>
                    <a:lstStyle/>
                    <a:p>
                      <a:pPr indent="0" lvl="0" marL="0" marR="0" rtl="0" algn="ctr">
                        <a:spcBef>
                          <a:spcPts val="0"/>
                        </a:spcBef>
                        <a:spcAft>
                          <a:spcPts val="0"/>
                        </a:spcAft>
                        <a:buNone/>
                      </a:pPr>
                      <a:r>
                        <a:rPr lang="en-US" sz="1200"/>
                        <a:t>3322</a:t>
                      </a:r>
                      <a:endParaRPr sz="1200"/>
                    </a:p>
                  </a:txBody>
                  <a:tcPr marT="45725" marB="45725" marR="91450" marL="91450" anchor="ctr"/>
                </a:tc>
                <a:tc>
                  <a:txBody>
                    <a:bodyPr/>
                    <a:lstStyle/>
                    <a:p>
                      <a:pPr indent="0" lvl="0" marL="0" marR="0" rtl="0" algn="ctr">
                        <a:spcBef>
                          <a:spcPts val="0"/>
                        </a:spcBef>
                        <a:spcAft>
                          <a:spcPts val="0"/>
                        </a:spcAft>
                        <a:buNone/>
                      </a:pPr>
                      <a:r>
                        <a:rPr lang="en-US" sz="1200"/>
                        <a:t>291007</a:t>
                      </a:r>
                      <a:endParaRPr sz="1200"/>
                    </a:p>
                  </a:txBody>
                  <a:tcPr marT="45725" marB="45725" marR="91450" marL="91450" anchor="ctr"/>
                </a:tc>
                <a:tc>
                  <a:txBody>
                    <a:bodyPr/>
                    <a:lstStyle/>
                    <a:p>
                      <a:pPr indent="0" lvl="0" marL="0" marR="0" rtl="0" algn="ctr">
                        <a:spcBef>
                          <a:spcPts val="0"/>
                        </a:spcBef>
                        <a:spcAft>
                          <a:spcPts val="0"/>
                        </a:spcAft>
                        <a:buNone/>
                      </a:pPr>
                      <a:r>
                        <a:rPr lang="en-US" sz="1200"/>
                        <a:t>148161</a:t>
                      </a:r>
                      <a:endParaRPr sz="1200"/>
                    </a:p>
                  </a:txBody>
                  <a:tcPr marT="45725" marB="45725" marR="91450" marL="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et l'</a:t>
                      </a:r>
                      <a:r>
                        <a:rPr lang="en-US" sz="1200"/>
                        <a:t>eau chaude sanitaire</a:t>
                      </a:r>
                      <a:r>
                        <a:rPr lang="en-US" sz="1200" u="none" cap="none" strike="noStrike"/>
                        <a:t>. Système HP local pour le refroidissement de l'espace</a:t>
                      </a:r>
                      <a:endParaRPr b="0" i="0" sz="1200" u="none" cap="none" strike="noStrike">
                        <a:solidFill>
                          <a:schemeClr val="dk1"/>
                        </a:solidFill>
                        <a:latin typeface="Calibri"/>
                        <a:ea typeface="Calibri"/>
                        <a:cs typeface="Calibri"/>
                        <a:sym typeface="Calibri"/>
                      </a:endParaRPr>
                    </a:p>
                  </a:txBody>
                  <a:tcPr marT="45725" marB="45725" marR="91450" marL="91450"/>
                </a:tc>
              </a:tr>
            </a:tbl>
          </a:graphicData>
        </a:graphic>
      </p:graphicFrame>
      <p:sp>
        <p:nvSpPr>
          <p:cNvPr id="368" name="Google Shape;368;p20"/>
          <p:cNvSpPr/>
          <p:nvPr/>
        </p:nvSpPr>
        <p:spPr>
          <a:xfrm>
            <a:off x="7025640" y="745030"/>
            <a:ext cx="1973579"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Étapes 1, 2, 6</a:t>
            </a:r>
            <a:endParaRPr sz="2400">
              <a:solidFill>
                <a:schemeClr val="lt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2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74" name="Google Shape;374;p2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a:solidFill>
                <a:srgbClr val="00B050"/>
              </a:solidFill>
            </a:endParaRPr>
          </a:p>
        </p:txBody>
      </p:sp>
      <p:sp>
        <p:nvSpPr>
          <p:cNvPr id="375" name="Google Shape;375;p21"/>
          <p:cNvSpPr/>
          <p:nvPr/>
        </p:nvSpPr>
        <p:spPr>
          <a:xfrm>
            <a:off x="7826829" y="1095943"/>
            <a:ext cx="1142999"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376" name="Google Shape;376;p21"/>
          <p:cNvSpPr/>
          <p:nvPr/>
        </p:nvSpPr>
        <p:spPr>
          <a:xfrm>
            <a:off x="327621" y="1104014"/>
            <a:ext cx="7999634"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moyenne annuelle d'énergie thermique par combustible ou chaleur/froid urbain </a:t>
            </a:r>
            <a:r>
              <a:rPr lang="en-US" sz="2000">
                <a:solidFill>
                  <a:schemeClr val="dk1"/>
                </a:solidFill>
                <a:latin typeface="Calibri"/>
                <a:ea typeface="Calibri"/>
                <a:cs typeface="Calibri"/>
                <a:sym typeface="Calibri"/>
              </a:rPr>
              <a:t>pour tous les bâtiments du quartier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Gaz Naturel</a:t>
            </a:r>
            <a:endParaRPr sz="2000">
              <a:solidFill>
                <a:schemeClr val="dk1"/>
              </a:solidFill>
              <a:latin typeface="Calibri"/>
              <a:ea typeface="Calibri"/>
              <a:cs typeface="Calibri"/>
              <a:sym typeface="Calibri"/>
            </a:endParaRPr>
          </a:p>
        </p:txBody>
      </p:sp>
      <p:sp>
        <p:nvSpPr>
          <p:cNvPr id="377" name="Google Shape;377;p21"/>
          <p:cNvSpPr/>
          <p:nvPr/>
        </p:nvSpPr>
        <p:spPr>
          <a:xfrm>
            <a:off x="1725850" y="2019161"/>
            <a:ext cx="476848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(0+59452+202521+291007) = </a:t>
            </a:r>
            <a:r>
              <a:rPr b="1" lang="en-US" sz="2000">
                <a:solidFill>
                  <a:schemeClr val="dk1"/>
                </a:solidFill>
                <a:latin typeface="Calibri"/>
                <a:ea typeface="Calibri"/>
                <a:cs typeface="Calibri"/>
                <a:sym typeface="Calibri"/>
              </a:rPr>
              <a:t>552980 </a:t>
            </a:r>
            <a:r>
              <a:rPr baseline="-25000" lang="en-US" sz="2000">
                <a:solidFill>
                  <a:schemeClr val="dk1"/>
                </a:solidFill>
                <a:latin typeface="Calibri"/>
                <a:ea typeface="Calibri"/>
                <a:cs typeface="Calibri"/>
                <a:sym typeface="Calibri"/>
              </a:rPr>
              <a:t>kWhth</a:t>
            </a:r>
            <a:endParaRPr baseline="-25000" sz="2000">
              <a:solidFill>
                <a:schemeClr val="dk1"/>
              </a:solidFill>
              <a:latin typeface="Calibri"/>
              <a:ea typeface="Calibri"/>
              <a:cs typeface="Calibri"/>
              <a:sym typeface="Calibri"/>
            </a:endParaRPr>
          </a:p>
        </p:txBody>
      </p:sp>
      <p:sp>
        <p:nvSpPr>
          <p:cNvPr id="378" name="Google Shape;378;p21"/>
          <p:cNvSpPr/>
          <p:nvPr/>
        </p:nvSpPr>
        <p:spPr>
          <a:xfrm>
            <a:off x="7815943" y="2675393"/>
            <a:ext cx="1143000"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4</a:t>
            </a:r>
            <a:endParaRPr sz="2400">
              <a:solidFill>
                <a:schemeClr val="lt1"/>
              </a:solidFill>
              <a:latin typeface="Calibri"/>
              <a:ea typeface="Calibri"/>
              <a:cs typeface="Calibri"/>
              <a:sym typeface="Calibri"/>
            </a:endParaRPr>
          </a:p>
        </p:txBody>
      </p:sp>
      <p:sp>
        <p:nvSpPr>
          <p:cNvPr id="379" name="Google Shape;379;p21"/>
          <p:cNvSpPr/>
          <p:nvPr/>
        </p:nvSpPr>
        <p:spPr>
          <a:xfrm>
            <a:off x="347044" y="2721427"/>
            <a:ext cx="7740375"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a:t>
            </a:r>
            <a:r>
              <a:rPr b="1" lang="en-US" sz="2000">
                <a:solidFill>
                  <a:srgbClr val="000000"/>
                </a:solidFill>
                <a:latin typeface="Calibri"/>
                <a:ea typeface="Calibri"/>
                <a:cs typeface="Calibri"/>
                <a:sym typeface="Calibri"/>
              </a:rPr>
              <a:t>consommation moyenne annuelle d'électricité </a:t>
            </a:r>
            <a:r>
              <a:rPr lang="en-US" sz="2000">
                <a:solidFill>
                  <a:schemeClr val="dk1"/>
                </a:solidFill>
                <a:latin typeface="Calibri"/>
                <a:ea typeface="Calibri"/>
                <a:cs typeface="Calibri"/>
                <a:sym typeface="Calibri"/>
              </a:rPr>
              <a:t>de tous les bâtiments du quartier </a:t>
            </a:r>
            <a:endParaRPr sz="2000">
              <a:solidFill>
                <a:schemeClr val="dk1"/>
              </a:solidFill>
              <a:latin typeface="Calibri"/>
              <a:ea typeface="Calibri"/>
              <a:cs typeface="Calibri"/>
              <a:sym typeface="Calibri"/>
            </a:endParaRPr>
          </a:p>
          <a:p>
            <a:pPr indent="-381000" lvl="0" marL="457200" marR="0" rtl="0" algn="l">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Électricité</a:t>
            </a:r>
            <a:endParaRPr sz="2000">
              <a:solidFill>
                <a:schemeClr val="dk1"/>
              </a:solidFill>
              <a:latin typeface="Calibri"/>
              <a:ea typeface="Calibri"/>
              <a:cs typeface="Calibri"/>
              <a:sym typeface="Calibri"/>
            </a:endParaRPr>
          </a:p>
        </p:txBody>
      </p:sp>
      <p:sp>
        <p:nvSpPr>
          <p:cNvPr id="380" name="Google Shape;380;p21"/>
          <p:cNvSpPr/>
          <p:nvPr/>
        </p:nvSpPr>
        <p:spPr>
          <a:xfrm>
            <a:off x="1784009" y="3513464"/>
            <a:ext cx="557396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(125086 + 51347 + 92596 + 148161) = </a:t>
            </a:r>
            <a:r>
              <a:rPr b="1" lang="en-US" sz="2000">
                <a:solidFill>
                  <a:schemeClr val="dk1"/>
                </a:solidFill>
                <a:latin typeface="Calibri"/>
                <a:ea typeface="Calibri"/>
                <a:cs typeface="Calibri"/>
                <a:sym typeface="Calibri"/>
              </a:rPr>
              <a:t>417190 </a:t>
            </a:r>
            <a:r>
              <a:rPr baseline="-25000" lang="en-US" sz="2000">
                <a:solidFill>
                  <a:schemeClr val="dk1"/>
                </a:solidFill>
                <a:latin typeface="Calibri"/>
                <a:ea typeface="Calibri"/>
                <a:cs typeface="Calibri"/>
                <a:sym typeface="Calibri"/>
              </a:rPr>
              <a:t>kWhe</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pic>
        <p:nvPicPr>
          <p:cNvPr id="385" name="Google Shape;385;p22"/>
          <p:cNvPicPr preferRelativeResize="0"/>
          <p:nvPr/>
        </p:nvPicPr>
        <p:blipFill rotWithShape="1">
          <a:blip r:embed="rId3">
            <a:alphaModFix/>
          </a:blip>
          <a:srcRect b="0" l="0" r="0" t="0"/>
          <a:stretch/>
        </p:blipFill>
        <p:spPr>
          <a:xfrm>
            <a:off x="6122811" y="1685888"/>
            <a:ext cx="2728890" cy="1873741"/>
          </a:xfrm>
          <a:prstGeom prst="rect">
            <a:avLst/>
          </a:prstGeom>
          <a:noFill/>
          <a:ln>
            <a:noFill/>
          </a:ln>
        </p:spPr>
      </p:pic>
      <p:sp>
        <p:nvSpPr>
          <p:cNvPr id="386" name="Google Shape;386;p2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87" name="Google Shape;387;p22"/>
          <p:cNvSpPr txBox="1"/>
          <p:nvPr>
            <p:ph type="title"/>
          </p:nvPr>
        </p:nvSpPr>
        <p:spPr>
          <a:xfrm>
            <a:off x="0" y="-10633"/>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a:solidFill>
                <a:srgbClr val="00B050"/>
              </a:solidFill>
            </a:endParaRPr>
          </a:p>
        </p:txBody>
      </p:sp>
      <p:sp>
        <p:nvSpPr>
          <p:cNvPr id="388" name="Google Shape;388;p22"/>
          <p:cNvSpPr/>
          <p:nvPr/>
        </p:nvSpPr>
        <p:spPr>
          <a:xfrm>
            <a:off x="7609114" y="1074172"/>
            <a:ext cx="1317172"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5</a:t>
            </a:r>
            <a:endParaRPr sz="2400">
              <a:solidFill>
                <a:schemeClr val="lt1"/>
              </a:solidFill>
              <a:latin typeface="Calibri"/>
              <a:ea typeface="Calibri"/>
              <a:cs typeface="Calibri"/>
              <a:sym typeface="Calibri"/>
            </a:endParaRPr>
          </a:p>
        </p:txBody>
      </p:sp>
      <p:sp>
        <p:nvSpPr>
          <p:cNvPr id="389" name="Google Shape;389;p22"/>
          <p:cNvSpPr/>
          <p:nvPr/>
        </p:nvSpPr>
        <p:spPr>
          <a:xfrm>
            <a:off x="326466" y="927509"/>
            <a:ext cx="7999634"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moyenne annuelle d'énergie thermique</a:t>
            </a:r>
            <a:endParaRPr/>
          </a:p>
          <a:p>
            <a:pPr indent="0" lvl="0" marL="0" marR="0" rtl="0" algn="l">
              <a:spcBef>
                <a:spcPts val="0"/>
              </a:spcBef>
              <a:spcAft>
                <a:spcPts val="0"/>
              </a:spcAft>
              <a:buNone/>
            </a:pPr>
            <a:r>
              <a:rPr b="1" lang="en-US" sz="2000">
                <a:solidFill>
                  <a:schemeClr val="dk1"/>
                </a:solidFill>
                <a:latin typeface="Calibri"/>
                <a:ea typeface="Calibri"/>
                <a:cs typeface="Calibri"/>
                <a:sym typeface="Calibri"/>
              </a:rPr>
              <a:t> par combustible ou chaleur/froid urbain </a:t>
            </a:r>
            <a:r>
              <a:rPr lang="en-US" sz="2000">
                <a:solidFill>
                  <a:schemeClr val="dk1"/>
                </a:solidFill>
                <a:latin typeface="Calibri"/>
                <a:ea typeface="Calibri"/>
                <a:cs typeface="Calibri"/>
                <a:sym typeface="Calibri"/>
              </a:rPr>
              <a:t>pour tous les bâtiments du quartier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p:txBody>
      </p:sp>
      <p:grpSp>
        <p:nvGrpSpPr>
          <p:cNvPr id="390" name="Google Shape;390;p22"/>
          <p:cNvGrpSpPr/>
          <p:nvPr/>
        </p:nvGrpSpPr>
        <p:grpSpPr>
          <a:xfrm>
            <a:off x="0" y="3666316"/>
            <a:ext cx="8836269" cy="2230364"/>
            <a:chOff x="140159" y="1423141"/>
            <a:chExt cx="8836269" cy="2230364"/>
          </a:xfrm>
        </p:grpSpPr>
        <p:sp>
          <p:nvSpPr>
            <p:cNvPr id="391" name="Google Shape;391;p22"/>
            <p:cNvSpPr/>
            <p:nvPr/>
          </p:nvSpPr>
          <p:spPr>
            <a:xfrm>
              <a:off x="2277634" y="1459649"/>
              <a:ext cx="1548000" cy="900000"/>
            </a:xfrm>
            <a:prstGeom prst="roundRect">
              <a:avLst>
                <a:gd fmla="val 16667" name="adj"/>
              </a:avLst>
            </a:prstGeom>
            <a:solidFill>
              <a:srgbClr val="E36C09"/>
            </a:solidFill>
            <a:ln>
              <a:noFill/>
            </a:ln>
          </p:spPr>
          <p:txBody>
            <a:bodyPr anchorCtr="0" anchor="ctr" bIns="0" lIns="91425" spcFirstLastPara="1" rIns="91425" wrap="square" tIns="0">
              <a:noAutofit/>
            </a:bodyPr>
            <a:lstStyle/>
            <a:p>
              <a:pPr indent="0" lvl="0" marL="0" marR="0" rtl="0" algn="ctr">
                <a:lnSpc>
                  <a:spcPct val="125000"/>
                </a:lnSpc>
                <a:spcBef>
                  <a:spcPts val="0"/>
                </a:spcBef>
                <a:spcAft>
                  <a:spcPts val="0"/>
                </a:spcAft>
                <a:buNone/>
              </a:pPr>
              <a:r>
                <a:rPr b="1" lang="en-US" sz="1600">
                  <a:solidFill>
                    <a:schemeClr val="lt1"/>
                  </a:solidFill>
                  <a:latin typeface="Calibri"/>
                  <a:ea typeface="Calibri"/>
                  <a:cs typeface="Calibri"/>
                  <a:sym typeface="Calibri"/>
                </a:rPr>
                <a:t>Facteur de conversion national</a:t>
              </a:r>
              <a:endParaRPr b="1" sz="1600">
                <a:solidFill>
                  <a:schemeClr val="lt1"/>
                </a:solidFill>
                <a:latin typeface="Calibri"/>
                <a:ea typeface="Calibri"/>
                <a:cs typeface="Calibri"/>
                <a:sym typeface="Calibri"/>
              </a:endParaRPr>
            </a:p>
          </p:txBody>
        </p:sp>
        <p:sp>
          <p:nvSpPr>
            <p:cNvPr id="392" name="Google Shape;392;p22"/>
            <p:cNvSpPr/>
            <p:nvPr/>
          </p:nvSpPr>
          <p:spPr>
            <a:xfrm>
              <a:off x="1677006" y="1461010"/>
              <a:ext cx="56618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000" cap="none">
                  <a:solidFill>
                    <a:srgbClr val="FC7876"/>
                  </a:solidFill>
                  <a:latin typeface="Calibri"/>
                  <a:ea typeface="Calibri"/>
                  <a:cs typeface="Calibri"/>
                  <a:sym typeface="Calibri"/>
                </a:rPr>
                <a:t>X</a:t>
              </a:r>
              <a:endParaRPr b="1" sz="5000" cap="none">
                <a:solidFill>
                  <a:srgbClr val="FC7876"/>
                </a:solidFill>
                <a:latin typeface="Calibri"/>
                <a:ea typeface="Calibri"/>
                <a:cs typeface="Calibri"/>
                <a:sym typeface="Calibri"/>
              </a:endParaRPr>
            </a:p>
          </p:txBody>
        </p:sp>
        <p:sp>
          <p:nvSpPr>
            <p:cNvPr id="393" name="Google Shape;393;p22"/>
            <p:cNvSpPr/>
            <p:nvPr/>
          </p:nvSpPr>
          <p:spPr>
            <a:xfrm>
              <a:off x="6775894" y="2011120"/>
              <a:ext cx="52931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000" cap="none">
                  <a:solidFill>
                    <a:srgbClr val="FC7876"/>
                  </a:solidFill>
                  <a:latin typeface="Calibri"/>
                  <a:ea typeface="Calibri"/>
                  <a:cs typeface="Calibri"/>
                  <a:sym typeface="Calibri"/>
                </a:rPr>
                <a:t>=</a:t>
              </a:r>
              <a:endParaRPr b="1" sz="5000" cap="none">
                <a:solidFill>
                  <a:srgbClr val="FC7876"/>
                </a:solidFill>
                <a:latin typeface="Calibri"/>
                <a:ea typeface="Calibri"/>
                <a:cs typeface="Calibri"/>
                <a:sym typeface="Calibri"/>
              </a:endParaRPr>
            </a:p>
          </p:txBody>
        </p:sp>
        <p:sp>
          <p:nvSpPr>
            <p:cNvPr id="394" name="Google Shape;394;p22"/>
            <p:cNvSpPr/>
            <p:nvPr/>
          </p:nvSpPr>
          <p:spPr>
            <a:xfrm>
              <a:off x="140159" y="1528296"/>
              <a:ext cx="1486304"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cap="none">
                  <a:solidFill>
                    <a:srgbClr val="FC7876"/>
                  </a:solidFill>
                  <a:latin typeface="Calibri"/>
                  <a:ea typeface="Calibri"/>
                  <a:cs typeface="Calibri"/>
                  <a:sym typeface="Calibri"/>
                </a:rPr>
                <a:t>Carburants -</a:t>
              </a:r>
              <a:endParaRPr b="1" sz="1600" cap="none">
                <a:solidFill>
                  <a:srgbClr val="FC7876"/>
                </a:solidFill>
                <a:latin typeface="Calibri"/>
                <a:ea typeface="Calibri"/>
                <a:cs typeface="Calibri"/>
                <a:sym typeface="Calibri"/>
              </a:endParaRPr>
            </a:p>
            <a:p>
              <a:pPr indent="0" lvl="0" marL="0" marR="0" rtl="0" algn="ctr">
                <a:spcBef>
                  <a:spcPts val="0"/>
                </a:spcBef>
                <a:spcAft>
                  <a:spcPts val="0"/>
                </a:spcAft>
                <a:buNone/>
              </a:pPr>
              <a:r>
                <a:rPr b="1" lang="en-US" sz="1600" cap="none">
                  <a:solidFill>
                    <a:srgbClr val="FC7876"/>
                  </a:solidFill>
                  <a:latin typeface="Calibri"/>
                  <a:ea typeface="Calibri"/>
                  <a:cs typeface="Calibri"/>
                  <a:sym typeface="Calibri"/>
                </a:rPr>
                <a:t> Gaz Naturel</a:t>
              </a:r>
              <a:endParaRPr b="1" sz="1600" cap="none">
                <a:solidFill>
                  <a:srgbClr val="FC7876"/>
                </a:solidFill>
                <a:latin typeface="Calibri"/>
                <a:ea typeface="Calibri"/>
                <a:cs typeface="Calibri"/>
                <a:sym typeface="Calibri"/>
              </a:endParaRPr>
            </a:p>
          </p:txBody>
        </p:sp>
        <p:sp>
          <p:nvSpPr>
            <p:cNvPr id="395" name="Google Shape;395;p22"/>
            <p:cNvSpPr/>
            <p:nvPr/>
          </p:nvSpPr>
          <p:spPr>
            <a:xfrm>
              <a:off x="3691770" y="2011120"/>
              <a:ext cx="52931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000" cap="none">
                  <a:solidFill>
                    <a:srgbClr val="FC7876"/>
                  </a:solidFill>
                  <a:latin typeface="Calibri"/>
                  <a:ea typeface="Calibri"/>
                  <a:cs typeface="Calibri"/>
                  <a:sym typeface="Calibri"/>
                </a:rPr>
                <a:t>+</a:t>
              </a:r>
              <a:endParaRPr b="1" sz="5000" cap="none">
                <a:solidFill>
                  <a:srgbClr val="FC7876"/>
                </a:solidFill>
                <a:latin typeface="Calibri"/>
                <a:ea typeface="Calibri"/>
                <a:cs typeface="Calibri"/>
                <a:sym typeface="Calibri"/>
              </a:endParaRPr>
            </a:p>
          </p:txBody>
        </p:sp>
        <p:sp>
          <p:nvSpPr>
            <p:cNvPr id="396" name="Google Shape;396;p22"/>
            <p:cNvSpPr/>
            <p:nvPr/>
          </p:nvSpPr>
          <p:spPr>
            <a:xfrm>
              <a:off x="2243187" y="2680285"/>
              <a:ext cx="1548000" cy="900000"/>
            </a:xfrm>
            <a:prstGeom prst="roundRect">
              <a:avLst>
                <a:gd fmla="val 16667" name="adj"/>
              </a:avLst>
            </a:prstGeom>
            <a:solidFill>
              <a:srgbClr val="FFFF00"/>
            </a:solidFill>
            <a:ln>
              <a:noFill/>
            </a:ln>
          </p:spPr>
          <p:txBody>
            <a:bodyPr anchorCtr="0" anchor="ctr" bIns="0" lIns="91425" spcFirstLastPara="1" rIns="91425" wrap="square" tIns="0">
              <a:noAutofit/>
            </a:bodyPr>
            <a:lstStyle/>
            <a:p>
              <a:pPr indent="0" lvl="0" marL="0" marR="0" rtl="0" algn="ctr">
                <a:lnSpc>
                  <a:spcPct val="125000"/>
                </a:lnSpc>
                <a:spcBef>
                  <a:spcPts val="0"/>
                </a:spcBef>
                <a:spcAft>
                  <a:spcPts val="0"/>
                </a:spcAft>
                <a:buNone/>
              </a:pPr>
              <a:r>
                <a:rPr b="1" lang="en-US" sz="1600">
                  <a:solidFill>
                    <a:schemeClr val="lt1"/>
                  </a:solidFill>
                  <a:latin typeface="Calibri"/>
                  <a:ea typeface="Calibri"/>
                  <a:cs typeface="Calibri"/>
                  <a:sym typeface="Calibri"/>
                </a:rPr>
                <a:t>Facteur de conversion national</a:t>
              </a:r>
              <a:endParaRPr b="1" sz="1600">
                <a:solidFill>
                  <a:schemeClr val="lt1"/>
                </a:solidFill>
                <a:latin typeface="Calibri"/>
                <a:ea typeface="Calibri"/>
                <a:cs typeface="Calibri"/>
                <a:sym typeface="Calibri"/>
              </a:endParaRPr>
            </a:p>
          </p:txBody>
        </p:sp>
        <p:sp>
          <p:nvSpPr>
            <p:cNvPr id="397" name="Google Shape;397;p22"/>
            <p:cNvSpPr/>
            <p:nvPr/>
          </p:nvSpPr>
          <p:spPr>
            <a:xfrm>
              <a:off x="1642559" y="2681646"/>
              <a:ext cx="56618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000" cap="none">
                  <a:solidFill>
                    <a:srgbClr val="FC7876"/>
                  </a:solidFill>
                  <a:latin typeface="Calibri"/>
                  <a:ea typeface="Calibri"/>
                  <a:cs typeface="Calibri"/>
                  <a:sym typeface="Calibri"/>
                </a:rPr>
                <a:t>X</a:t>
              </a:r>
              <a:endParaRPr b="1" sz="5000" cap="none">
                <a:solidFill>
                  <a:srgbClr val="FC7876"/>
                </a:solidFill>
                <a:latin typeface="Calibri"/>
                <a:ea typeface="Calibri"/>
                <a:cs typeface="Calibri"/>
                <a:sym typeface="Calibri"/>
              </a:endParaRPr>
            </a:p>
          </p:txBody>
        </p:sp>
        <p:sp>
          <p:nvSpPr>
            <p:cNvPr id="398" name="Google Shape;398;p22"/>
            <p:cNvSpPr/>
            <p:nvPr/>
          </p:nvSpPr>
          <p:spPr>
            <a:xfrm>
              <a:off x="304309" y="2933598"/>
              <a:ext cx="1231427"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cap="none">
                  <a:solidFill>
                    <a:srgbClr val="FC7876"/>
                  </a:solidFill>
                  <a:latin typeface="Calibri"/>
                  <a:ea typeface="Calibri"/>
                  <a:cs typeface="Calibri"/>
                  <a:sym typeface="Calibri"/>
                </a:rPr>
                <a:t>Électricité</a:t>
              </a:r>
              <a:endParaRPr b="1" sz="1600" cap="none">
                <a:solidFill>
                  <a:srgbClr val="FC7876"/>
                </a:solidFill>
                <a:latin typeface="Calibri"/>
                <a:ea typeface="Calibri"/>
                <a:cs typeface="Calibri"/>
                <a:sym typeface="Calibri"/>
              </a:endParaRPr>
            </a:p>
          </p:txBody>
        </p:sp>
        <p:sp>
          <p:nvSpPr>
            <p:cNvPr id="399" name="Google Shape;399;p22"/>
            <p:cNvSpPr/>
            <p:nvPr/>
          </p:nvSpPr>
          <p:spPr>
            <a:xfrm>
              <a:off x="6045255" y="1423141"/>
              <a:ext cx="667265" cy="2181835"/>
            </a:xfrm>
            <a:prstGeom prst="rightBrace">
              <a:avLst>
                <a:gd fmla="val 8333" name="adj1"/>
                <a:gd fmla="val 50000" name="adj2"/>
              </a:avLst>
            </a:pr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1"/>
                </a:solidFill>
                <a:latin typeface="Calibri"/>
                <a:ea typeface="Calibri"/>
                <a:cs typeface="Calibri"/>
                <a:sym typeface="Calibri"/>
              </a:endParaRPr>
            </a:p>
          </p:txBody>
        </p:sp>
        <p:sp>
          <p:nvSpPr>
            <p:cNvPr id="400" name="Google Shape;400;p22"/>
            <p:cNvSpPr/>
            <p:nvPr/>
          </p:nvSpPr>
          <p:spPr>
            <a:xfrm>
              <a:off x="6712520" y="3007174"/>
              <a:ext cx="2263908"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a:solidFill>
                    <a:schemeClr val="dk1"/>
                  </a:solidFill>
                  <a:latin typeface="Calibri"/>
                  <a:ea typeface="Calibri"/>
                  <a:cs typeface="Calibri"/>
                  <a:sym typeface="Calibri"/>
                </a:rPr>
                <a:t>Consommation totale d'énergie primaire</a:t>
              </a:r>
              <a:endParaRPr b="1">
                <a:solidFill>
                  <a:schemeClr val="dk1"/>
                </a:solidFill>
                <a:latin typeface="Calibri"/>
                <a:ea typeface="Calibri"/>
                <a:cs typeface="Calibri"/>
                <a:sym typeface="Calibri"/>
              </a:endParaRPr>
            </a:p>
          </p:txBody>
        </p:sp>
        <p:sp>
          <p:nvSpPr>
            <p:cNvPr id="401" name="Google Shape;401;p22"/>
            <p:cNvSpPr/>
            <p:nvPr/>
          </p:nvSpPr>
          <p:spPr>
            <a:xfrm>
              <a:off x="3923816" y="2930230"/>
              <a:ext cx="237597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rgbClr val="000000"/>
                  </a:solidFill>
                  <a:latin typeface="Calibri"/>
                  <a:ea typeface="Calibri"/>
                  <a:cs typeface="Calibri"/>
                  <a:sym typeface="Calibri"/>
                </a:rPr>
                <a:t>417190 </a:t>
              </a:r>
              <a:r>
                <a:rPr baseline="-25000" lang="en-US" sz="1600">
                  <a:solidFill>
                    <a:srgbClr val="000000"/>
                  </a:solidFill>
                  <a:latin typeface="Calibri"/>
                  <a:ea typeface="Calibri"/>
                  <a:cs typeface="Calibri"/>
                  <a:sym typeface="Calibri"/>
                </a:rPr>
                <a:t>kWhe </a:t>
              </a:r>
              <a:r>
                <a:rPr b="1" lang="en-US" sz="1600">
                  <a:solidFill>
                    <a:srgbClr val="000000"/>
                  </a:solidFill>
                  <a:latin typeface="Calibri"/>
                  <a:ea typeface="Calibri"/>
                  <a:cs typeface="Calibri"/>
                  <a:sym typeface="Calibri"/>
                </a:rPr>
                <a:t>2,9</a:t>
              </a:r>
              <a:endParaRPr sz="1600">
                <a:solidFill>
                  <a:schemeClr val="dk1"/>
                </a:solidFill>
                <a:latin typeface="Calibri"/>
                <a:ea typeface="Calibri"/>
                <a:cs typeface="Calibri"/>
                <a:sym typeface="Calibri"/>
              </a:endParaRPr>
            </a:p>
          </p:txBody>
        </p:sp>
        <p:sp>
          <p:nvSpPr>
            <p:cNvPr id="402" name="Google Shape;402;p22"/>
            <p:cNvSpPr/>
            <p:nvPr/>
          </p:nvSpPr>
          <p:spPr>
            <a:xfrm>
              <a:off x="5391495" y="2944658"/>
              <a:ext cx="325730"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cap="none">
                  <a:solidFill>
                    <a:srgbClr val="FC7876"/>
                  </a:solidFill>
                  <a:latin typeface="Calibri"/>
                  <a:ea typeface="Calibri"/>
                  <a:cs typeface="Calibri"/>
                  <a:sym typeface="Calibri"/>
                </a:rPr>
                <a:t>X</a:t>
              </a:r>
              <a:endParaRPr b="1" sz="1600" cap="none">
                <a:solidFill>
                  <a:srgbClr val="FC7876"/>
                </a:solidFill>
                <a:latin typeface="Calibri"/>
                <a:ea typeface="Calibri"/>
                <a:cs typeface="Calibri"/>
                <a:sym typeface="Calibri"/>
              </a:endParaRPr>
            </a:p>
          </p:txBody>
        </p:sp>
        <p:sp>
          <p:nvSpPr>
            <p:cNvPr id="403" name="Google Shape;403;p22"/>
            <p:cNvSpPr/>
            <p:nvPr/>
          </p:nvSpPr>
          <p:spPr>
            <a:xfrm>
              <a:off x="3860081" y="1722620"/>
              <a:ext cx="248901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rgbClr val="000000"/>
                  </a:solidFill>
                  <a:latin typeface="Calibri"/>
                  <a:ea typeface="Calibri"/>
                  <a:cs typeface="Calibri"/>
                  <a:sym typeface="Calibri"/>
                </a:rPr>
                <a:t>552980 </a:t>
              </a:r>
              <a:r>
                <a:rPr baseline="-25000" lang="en-US" sz="1600">
                  <a:solidFill>
                    <a:srgbClr val="000000"/>
                  </a:solidFill>
                  <a:latin typeface="Calibri"/>
                  <a:ea typeface="Calibri"/>
                  <a:cs typeface="Calibri"/>
                  <a:sym typeface="Calibri"/>
                </a:rPr>
                <a:t>kWhth </a:t>
              </a:r>
              <a:r>
                <a:rPr b="1" lang="en-US" sz="1600">
                  <a:solidFill>
                    <a:srgbClr val="000000"/>
                  </a:solidFill>
                  <a:latin typeface="Calibri"/>
                  <a:ea typeface="Calibri"/>
                  <a:cs typeface="Calibri"/>
                  <a:sym typeface="Calibri"/>
                </a:rPr>
                <a:t> 1,05</a:t>
              </a:r>
              <a:endParaRPr sz="1600">
                <a:solidFill>
                  <a:schemeClr val="dk1"/>
                </a:solidFill>
                <a:latin typeface="Calibri"/>
                <a:ea typeface="Calibri"/>
                <a:cs typeface="Calibri"/>
                <a:sym typeface="Calibri"/>
              </a:endParaRPr>
            </a:p>
          </p:txBody>
        </p:sp>
        <p:sp>
          <p:nvSpPr>
            <p:cNvPr id="404" name="Google Shape;404;p22"/>
            <p:cNvSpPr/>
            <p:nvPr/>
          </p:nvSpPr>
          <p:spPr>
            <a:xfrm>
              <a:off x="5391495" y="1722620"/>
              <a:ext cx="325730"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cap="none">
                  <a:solidFill>
                    <a:srgbClr val="FC7876"/>
                  </a:solidFill>
                  <a:latin typeface="Calibri"/>
                  <a:ea typeface="Calibri"/>
                  <a:cs typeface="Calibri"/>
                  <a:sym typeface="Calibri"/>
                </a:rPr>
                <a:t>X</a:t>
              </a:r>
              <a:endParaRPr b="1" sz="1600" cap="none">
                <a:solidFill>
                  <a:srgbClr val="FC7876"/>
                </a:solidFill>
                <a:latin typeface="Calibri"/>
                <a:ea typeface="Calibri"/>
                <a:cs typeface="Calibri"/>
                <a:sym typeface="Calibri"/>
              </a:endParaRPr>
            </a:p>
          </p:txBody>
        </p:sp>
        <p:sp>
          <p:nvSpPr>
            <p:cNvPr id="405" name="Google Shape;405;p22"/>
            <p:cNvSpPr/>
            <p:nvPr/>
          </p:nvSpPr>
          <p:spPr>
            <a:xfrm>
              <a:off x="7305205" y="2280175"/>
              <a:ext cx="120898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Calibri"/>
                  <a:ea typeface="Calibri"/>
                  <a:cs typeface="Calibri"/>
                  <a:sym typeface="Calibri"/>
                </a:rPr>
                <a:t>1790480  </a:t>
              </a:r>
              <a:endParaRPr b="1" sz="1600">
                <a:solidFill>
                  <a:schemeClr val="dk1"/>
                </a:solidFill>
                <a:latin typeface="Calibri"/>
                <a:ea typeface="Calibri"/>
                <a:cs typeface="Calibri"/>
                <a:sym typeface="Calibri"/>
              </a:endParaRPr>
            </a:p>
          </p:txBody>
        </p:sp>
        <p:sp>
          <p:nvSpPr>
            <p:cNvPr id="406" name="Google Shape;406;p22"/>
            <p:cNvSpPr/>
            <p:nvPr/>
          </p:nvSpPr>
          <p:spPr>
            <a:xfrm>
              <a:off x="8255140" y="2272730"/>
              <a:ext cx="6783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rgbClr val="000000"/>
                  </a:solidFill>
                  <a:latin typeface="Calibri"/>
                  <a:ea typeface="Calibri"/>
                  <a:cs typeface="Calibri"/>
                  <a:sym typeface="Calibri"/>
                </a:rPr>
                <a:t>kWh</a:t>
              </a:r>
              <a:endParaRPr b="1" sz="1600">
                <a:solidFill>
                  <a:schemeClr val="dk1"/>
                </a:solidFill>
                <a:latin typeface="Calibri"/>
                <a:ea typeface="Calibri"/>
                <a:cs typeface="Calibri"/>
                <a:sym typeface="Calibri"/>
              </a:endParaRPr>
            </a:p>
          </p:txBody>
        </p:sp>
      </p:grpSp>
      <p:sp>
        <p:nvSpPr>
          <p:cNvPr id="407" name="Google Shape;407;p22"/>
          <p:cNvSpPr txBox="1"/>
          <p:nvPr/>
        </p:nvSpPr>
        <p:spPr>
          <a:xfrm>
            <a:off x="6615546" y="1730714"/>
            <a:ext cx="1267692"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900">
                <a:solidFill>
                  <a:schemeClr val="dk1"/>
                </a:solidFill>
                <a:latin typeface="Arial"/>
                <a:ea typeface="Arial"/>
                <a:cs typeface="Arial"/>
                <a:sym typeface="Arial"/>
              </a:rPr>
              <a:t>Vecteur d’énergie</a:t>
            </a:r>
            <a:endParaRPr b="1" sz="900">
              <a:solidFill>
                <a:schemeClr val="dk1"/>
              </a:solidFill>
              <a:latin typeface="Arial"/>
              <a:ea typeface="Arial"/>
              <a:cs typeface="Arial"/>
              <a:sym typeface="Arial"/>
            </a:endParaRPr>
          </a:p>
        </p:txBody>
      </p:sp>
      <p:sp>
        <p:nvSpPr>
          <p:cNvPr id="408" name="Google Shape;408;p22"/>
          <p:cNvSpPr txBox="1"/>
          <p:nvPr/>
        </p:nvSpPr>
        <p:spPr>
          <a:xfrm>
            <a:off x="7083936" y="2046171"/>
            <a:ext cx="782782"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800">
                <a:solidFill>
                  <a:schemeClr val="dk1"/>
                </a:solidFill>
                <a:latin typeface="Arial"/>
                <a:ea typeface="Arial"/>
                <a:cs typeface="Arial"/>
                <a:sym typeface="Arial"/>
              </a:rPr>
              <a:t>Electricité</a:t>
            </a:r>
            <a:endParaRPr sz="800">
              <a:solidFill>
                <a:schemeClr val="dk1"/>
              </a:solidFill>
              <a:latin typeface="Arial"/>
              <a:ea typeface="Arial"/>
              <a:cs typeface="Arial"/>
              <a:sym typeface="Arial"/>
            </a:endParaRPr>
          </a:p>
        </p:txBody>
      </p:sp>
      <p:sp>
        <p:nvSpPr>
          <p:cNvPr id="409" name="Google Shape;409;p22"/>
          <p:cNvSpPr txBox="1"/>
          <p:nvPr/>
        </p:nvSpPr>
        <p:spPr>
          <a:xfrm>
            <a:off x="6377886" y="2159137"/>
            <a:ext cx="1517073" cy="89448"/>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b="1" lang="en-US" sz="500">
                <a:solidFill>
                  <a:schemeClr val="dk1"/>
                </a:solidFill>
                <a:latin typeface="Arial"/>
                <a:ea typeface="Arial"/>
                <a:cs typeface="Arial"/>
                <a:sym typeface="Arial"/>
              </a:rPr>
              <a:t>(dépend du mix enérgitique national)</a:t>
            </a:r>
            <a:endParaRPr b="1" sz="500">
              <a:solidFill>
                <a:schemeClr val="dk1"/>
              </a:solidFill>
              <a:latin typeface="Arial"/>
              <a:ea typeface="Arial"/>
              <a:cs typeface="Arial"/>
              <a:sym typeface="Arial"/>
            </a:endParaRPr>
          </a:p>
        </p:txBody>
      </p:sp>
      <p:sp>
        <p:nvSpPr>
          <p:cNvPr id="410" name="Google Shape;410;p22"/>
          <p:cNvSpPr txBox="1"/>
          <p:nvPr/>
        </p:nvSpPr>
        <p:spPr>
          <a:xfrm>
            <a:off x="6749829" y="2283829"/>
            <a:ext cx="1115291"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800">
                <a:solidFill>
                  <a:schemeClr val="dk1"/>
                </a:solidFill>
                <a:latin typeface="Arial"/>
                <a:ea typeface="Arial"/>
                <a:cs typeface="Arial"/>
                <a:sym typeface="Arial"/>
              </a:rPr>
              <a:t>GPL ou Propane</a:t>
            </a:r>
            <a:endParaRPr sz="800">
              <a:solidFill>
                <a:schemeClr val="dk1"/>
              </a:solidFill>
              <a:latin typeface="Arial"/>
              <a:ea typeface="Arial"/>
              <a:cs typeface="Arial"/>
              <a:sym typeface="Arial"/>
            </a:endParaRPr>
          </a:p>
        </p:txBody>
      </p:sp>
      <p:sp>
        <p:nvSpPr>
          <p:cNvPr id="411" name="Google Shape;411;p22"/>
          <p:cNvSpPr txBox="1"/>
          <p:nvPr/>
        </p:nvSpPr>
        <p:spPr>
          <a:xfrm>
            <a:off x="7918406" y="1748822"/>
            <a:ext cx="967686" cy="214915"/>
          </a:xfrm>
          <a:prstGeom prst="rect">
            <a:avLst/>
          </a:prstGeom>
          <a:solidFill>
            <a:schemeClr val="dk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600">
                <a:solidFill>
                  <a:schemeClr val="lt1"/>
                </a:solidFill>
                <a:latin typeface="Arial"/>
                <a:ea typeface="Arial"/>
                <a:cs typeface="Arial"/>
                <a:sym typeface="Arial"/>
              </a:rPr>
              <a:t>Conversion d’énergie primaire</a:t>
            </a:r>
            <a:endParaRPr b="1" sz="600">
              <a:solidFill>
                <a:schemeClr val="lt1"/>
              </a:solidFill>
              <a:latin typeface="Arial"/>
              <a:ea typeface="Arial"/>
              <a:cs typeface="Arial"/>
              <a:sym typeface="Arial"/>
            </a:endParaRPr>
          </a:p>
        </p:txBody>
      </p:sp>
      <p:pic>
        <p:nvPicPr>
          <p:cNvPr id="412" name="Google Shape;412;p22"/>
          <p:cNvPicPr preferRelativeResize="0"/>
          <p:nvPr/>
        </p:nvPicPr>
        <p:blipFill rotWithShape="1">
          <a:blip r:embed="rId4">
            <a:alphaModFix/>
          </a:blip>
          <a:srcRect b="0" l="0" r="0" t="0"/>
          <a:stretch/>
        </p:blipFill>
        <p:spPr>
          <a:xfrm>
            <a:off x="8589517" y="1865954"/>
            <a:ext cx="275593" cy="18288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413" name="Google Shape;413;p22"/>
          <p:cNvSpPr txBox="1"/>
          <p:nvPr/>
        </p:nvSpPr>
        <p:spPr>
          <a:xfrm>
            <a:off x="7288556" y="2485253"/>
            <a:ext cx="602674"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chemeClr val="dk1"/>
                </a:solidFill>
                <a:latin typeface="Arial"/>
                <a:ea typeface="Arial"/>
                <a:cs typeface="Arial"/>
                <a:sym typeface="Arial"/>
              </a:rPr>
              <a:t>Essence</a:t>
            </a:r>
            <a:endParaRPr sz="800">
              <a:solidFill>
                <a:schemeClr val="dk1"/>
              </a:solidFill>
              <a:latin typeface="Arial"/>
              <a:ea typeface="Arial"/>
              <a:cs typeface="Arial"/>
              <a:sym typeface="Arial"/>
            </a:endParaRPr>
          </a:p>
        </p:txBody>
      </p:sp>
      <p:sp>
        <p:nvSpPr>
          <p:cNvPr id="414" name="Google Shape;414;p22"/>
          <p:cNvSpPr txBox="1"/>
          <p:nvPr/>
        </p:nvSpPr>
        <p:spPr>
          <a:xfrm>
            <a:off x="7018392" y="2664870"/>
            <a:ext cx="845128"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800">
                <a:solidFill>
                  <a:schemeClr val="dk1"/>
                </a:solidFill>
                <a:latin typeface="Arial"/>
                <a:ea typeface="Arial"/>
                <a:cs typeface="Arial"/>
                <a:sym typeface="Arial"/>
              </a:rPr>
              <a:t>Gaz Naturel</a:t>
            </a:r>
            <a:endParaRPr sz="800">
              <a:solidFill>
                <a:schemeClr val="dk1"/>
              </a:solidFill>
              <a:latin typeface="Arial"/>
              <a:ea typeface="Arial"/>
              <a:cs typeface="Arial"/>
              <a:sym typeface="Arial"/>
            </a:endParaRPr>
          </a:p>
        </p:txBody>
      </p:sp>
      <p:sp>
        <p:nvSpPr>
          <p:cNvPr id="415" name="Google Shape;415;p22"/>
          <p:cNvSpPr txBox="1"/>
          <p:nvPr/>
        </p:nvSpPr>
        <p:spPr>
          <a:xfrm>
            <a:off x="7438293" y="2834280"/>
            <a:ext cx="408708"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800">
                <a:solidFill>
                  <a:schemeClr val="dk1"/>
                </a:solidFill>
                <a:latin typeface="Arial"/>
                <a:ea typeface="Arial"/>
                <a:cs typeface="Arial"/>
                <a:sym typeface="Arial"/>
              </a:rPr>
              <a:t>Autres</a:t>
            </a:r>
            <a:endParaRPr sz="800">
              <a:solidFill>
                <a:schemeClr val="dk1"/>
              </a:solidFill>
              <a:latin typeface="Arial"/>
              <a:ea typeface="Arial"/>
              <a:cs typeface="Arial"/>
              <a:sym typeface="Arial"/>
            </a:endParaRPr>
          </a:p>
        </p:txBody>
      </p:sp>
      <p:sp>
        <p:nvSpPr>
          <p:cNvPr id="416" name="Google Shape;416;p22"/>
          <p:cNvSpPr/>
          <p:nvPr/>
        </p:nvSpPr>
        <p:spPr>
          <a:xfrm>
            <a:off x="6210277" y="2558443"/>
            <a:ext cx="2784642" cy="274348"/>
          </a:xfrm>
          <a:prstGeom prst="roundRect">
            <a:avLst>
              <a:gd fmla="val 16667" name="adj"/>
            </a:avLst>
          </a:prstGeom>
          <a:noFill/>
          <a:ln cap="flat" cmpd="sng" w="25400">
            <a:solidFill>
              <a:srgbClr val="1A965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 name="Google Shape;417;p22"/>
          <p:cNvSpPr/>
          <p:nvPr/>
        </p:nvSpPr>
        <p:spPr>
          <a:xfrm>
            <a:off x="6210277" y="1897783"/>
            <a:ext cx="2784642" cy="274348"/>
          </a:xfrm>
          <a:prstGeom prst="roundRect">
            <a:avLst>
              <a:gd fmla="val 16667" name="adj"/>
            </a:avLst>
          </a:prstGeom>
          <a:noFill/>
          <a:ln cap="flat" cmpd="sng" w="25400">
            <a:solidFill>
              <a:srgbClr val="1A965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8" name="Google Shape;418;p22"/>
          <p:cNvSpPr txBox="1"/>
          <p:nvPr/>
        </p:nvSpPr>
        <p:spPr>
          <a:xfrm>
            <a:off x="6113584" y="3056481"/>
            <a:ext cx="606403" cy="38183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chemeClr val="dk1"/>
                </a:solidFill>
                <a:latin typeface="Arial"/>
                <a:ea typeface="Arial"/>
                <a:cs typeface="Arial"/>
                <a:sym typeface="Arial"/>
              </a:rPr>
              <a:t>Energie de quartier achetée</a:t>
            </a:r>
            <a:endParaRPr sz="800">
              <a:solidFill>
                <a:schemeClr val="dk1"/>
              </a:solidFill>
              <a:latin typeface="Arial"/>
              <a:ea typeface="Arial"/>
              <a:cs typeface="Arial"/>
              <a:sym typeface="Arial"/>
            </a:endParaRPr>
          </a:p>
        </p:txBody>
      </p:sp>
      <p:sp>
        <p:nvSpPr>
          <p:cNvPr id="419" name="Google Shape;419;p22"/>
          <p:cNvSpPr txBox="1"/>
          <p:nvPr/>
        </p:nvSpPr>
        <p:spPr>
          <a:xfrm>
            <a:off x="6911285" y="2997870"/>
            <a:ext cx="997527"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800">
                <a:solidFill>
                  <a:schemeClr val="dk1"/>
                </a:solidFill>
                <a:latin typeface="Arial"/>
                <a:ea typeface="Arial"/>
                <a:cs typeface="Arial"/>
                <a:sym typeface="Arial"/>
              </a:rPr>
              <a:t>Eau Chaude</a:t>
            </a:r>
            <a:endParaRPr sz="800">
              <a:solidFill>
                <a:schemeClr val="dk1"/>
              </a:solidFill>
              <a:latin typeface="Arial"/>
              <a:ea typeface="Arial"/>
              <a:cs typeface="Arial"/>
              <a:sym typeface="Arial"/>
            </a:endParaRPr>
          </a:p>
        </p:txBody>
      </p:sp>
      <p:sp>
        <p:nvSpPr>
          <p:cNvPr id="420" name="Google Shape;420;p22"/>
          <p:cNvSpPr txBox="1"/>
          <p:nvPr/>
        </p:nvSpPr>
        <p:spPr>
          <a:xfrm>
            <a:off x="7315200" y="3361287"/>
            <a:ext cx="557912"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800">
                <a:solidFill>
                  <a:schemeClr val="dk1"/>
                </a:solidFill>
                <a:latin typeface="Arial"/>
                <a:ea typeface="Arial"/>
                <a:cs typeface="Arial"/>
                <a:sym typeface="Arial"/>
              </a:rPr>
              <a:t>Eau Froide</a:t>
            </a:r>
            <a:endParaRPr sz="800">
              <a:solidFill>
                <a:schemeClr val="dk1"/>
              </a:solidFill>
              <a:latin typeface="Arial"/>
              <a:ea typeface="Arial"/>
              <a:cs typeface="Arial"/>
              <a:sym typeface="Arial"/>
            </a:endParaRPr>
          </a:p>
        </p:txBody>
      </p:sp>
      <p:sp>
        <p:nvSpPr>
          <p:cNvPr id="421" name="Google Shape;421;p22"/>
          <p:cNvSpPr txBox="1"/>
          <p:nvPr/>
        </p:nvSpPr>
        <p:spPr>
          <a:xfrm>
            <a:off x="7373815" y="3173184"/>
            <a:ext cx="497699"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800">
                <a:solidFill>
                  <a:schemeClr val="dk1"/>
                </a:solidFill>
                <a:latin typeface="Arial"/>
                <a:ea typeface="Arial"/>
                <a:cs typeface="Arial"/>
                <a:sym typeface="Arial"/>
              </a:rPr>
              <a:t>Essence</a:t>
            </a:r>
            <a:endParaRPr sz="800">
              <a:solidFill>
                <a:schemeClr val="dk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sp>
        <p:nvSpPr>
          <p:cNvPr id="426" name="Google Shape;426;p2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427" name="Google Shape;427;p23"/>
          <p:cNvSpPr txBox="1"/>
          <p:nvPr>
            <p:ph type="title"/>
          </p:nvPr>
        </p:nvSpPr>
        <p:spPr>
          <a:xfrm>
            <a:off x="0" y="-10632"/>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a:solidFill>
                <a:srgbClr val="00B050"/>
              </a:solidFill>
            </a:endParaRPr>
          </a:p>
        </p:txBody>
      </p:sp>
      <p:sp>
        <p:nvSpPr>
          <p:cNvPr id="428" name="Google Shape;428;p23"/>
          <p:cNvSpPr/>
          <p:nvPr/>
        </p:nvSpPr>
        <p:spPr>
          <a:xfrm>
            <a:off x="7434275" y="943542"/>
            <a:ext cx="1241639"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7</a:t>
            </a:r>
            <a:endParaRPr sz="2400">
              <a:solidFill>
                <a:schemeClr val="lt1"/>
              </a:solidFill>
              <a:latin typeface="Calibri"/>
              <a:ea typeface="Calibri"/>
              <a:cs typeface="Calibri"/>
              <a:sym typeface="Calibri"/>
            </a:endParaRPr>
          </a:p>
        </p:txBody>
      </p:sp>
      <p:sp>
        <p:nvSpPr>
          <p:cNvPr id="429" name="Google Shape;429;p23"/>
          <p:cNvSpPr/>
          <p:nvPr/>
        </p:nvSpPr>
        <p:spPr>
          <a:xfrm>
            <a:off x="7510475" y="2610078"/>
            <a:ext cx="1285182"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8</a:t>
            </a:r>
            <a:endParaRPr sz="2400">
              <a:solidFill>
                <a:schemeClr val="lt1"/>
              </a:solidFill>
              <a:latin typeface="Calibri"/>
              <a:ea typeface="Calibri"/>
              <a:cs typeface="Calibri"/>
              <a:sym typeface="Calibri"/>
            </a:endParaRPr>
          </a:p>
        </p:txBody>
      </p:sp>
      <p:sp>
        <p:nvSpPr>
          <p:cNvPr id="430" name="Google Shape;430;p23"/>
          <p:cNvSpPr/>
          <p:nvPr/>
        </p:nvSpPr>
        <p:spPr>
          <a:xfrm>
            <a:off x="347044" y="986252"/>
            <a:ext cx="7740375"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surface utile intérieure totale </a:t>
            </a:r>
            <a:r>
              <a:rPr lang="en-US" sz="2000">
                <a:solidFill>
                  <a:schemeClr val="dk1"/>
                </a:solidFill>
                <a:latin typeface="Calibri"/>
                <a:ea typeface="Calibri"/>
                <a:cs typeface="Calibri"/>
                <a:sym typeface="Calibri"/>
              </a:rPr>
              <a:t>de tous les bâtiments du quartier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431" name="Google Shape;431;p23"/>
          <p:cNvSpPr/>
          <p:nvPr/>
        </p:nvSpPr>
        <p:spPr>
          <a:xfrm>
            <a:off x="1538204" y="1746323"/>
            <a:ext cx="391645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000000"/>
                </a:solidFill>
                <a:latin typeface="Calibri"/>
                <a:ea typeface="Calibri"/>
                <a:cs typeface="Calibri"/>
                <a:sym typeface="Calibri"/>
              </a:rPr>
              <a:t>(</a:t>
            </a:r>
            <a:r>
              <a:rPr lang="en-US" sz="2000">
                <a:solidFill>
                  <a:schemeClr val="dk1"/>
                </a:solidFill>
                <a:latin typeface="Calibri"/>
                <a:ea typeface="Calibri"/>
                <a:cs typeface="Calibri"/>
                <a:sym typeface="Calibri"/>
              </a:rPr>
              <a:t>1045</a:t>
            </a:r>
            <a:r>
              <a:rPr lang="en-US" sz="2000">
                <a:solidFill>
                  <a:srgbClr val="000000"/>
                </a:solidFill>
                <a:latin typeface="Calibri"/>
                <a:ea typeface="Calibri"/>
                <a:cs typeface="Calibri"/>
                <a:sym typeface="Calibri"/>
              </a:rPr>
              <a:t>+1847+1805+3322) = </a:t>
            </a:r>
            <a:r>
              <a:rPr b="1" lang="en-US" sz="2000">
                <a:solidFill>
                  <a:srgbClr val="000000"/>
                </a:solidFill>
                <a:latin typeface="Calibri"/>
                <a:ea typeface="Calibri"/>
                <a:cs typeface="Calibri"/>
                <a:sym typeface="Calibri"/>
              </a:rPr>
              <a:t>8109 </a:t>
            </a:r>
            <a:r>
              <a:rPr lang="en-US" sz="2000">
                <a:solidFill>
                  <a:srgbClr val="000000"/>
                </a:solidFill>
                <a:latin typeface="Calibri"/>
                <a:ea typeface="Calibri"/>
                <a:cs typeface="Calibri"/>
                <a:sym typeface="Calibri"/>
              </a:rPr>
              <a:t>m</a:t>
            </a:r>
            <a:r>
              <a:rPr baseline="30000" lang="en-US" sz="2000">
                <a:solidFill>
                  <a:srgbClr val="000000"/>
                </a:solidFill>
                <a:latin typeface="Calibri"/>
                <a:ea typeface="Calibri"/>
                <a:cs typeface="Calibri"/>
                <a:sym typeface="Calibri"/>
              </a:rPr>
              <a:t>2</a:t>
            </a:r>
            <a:endParaRPr baseline="30000" sz="2000">
              <a:solidFill>
                <a:srgbClr val="000000"/>
              </a:solidFill>
              <a:latin typeface="Calibri"/>
              <a:ea typeface="Calibri"/>
              <a:cs typeface="Calibri"/>
              <a:sym typeface="Calibri"/>
            </a:endParaRPr>
          </a:p>
        </p:txBody>
      </p:sp>
      <p:sp>
        <p:nvSpPr>
          <p:cNvPr id="432" name="Google Shape;432;p23"/>
          <p:cNvSpPr/>
          <p:nvPr/>
        </p:nvSpPr>
        <p:spPr>
          <a:xfrm>
            <a:off x="347044" y="2689540"/>
            <a:ext cx="790825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demande annuelle d'énergie primaire par surface utile intérieure totale</a:t>
            </a:r>
            <a:endParaRPr sz="2000">
              <a:solidFill>
                <a:schemeClr val="dk1"/>
              </a:solidFill>
              <a:latin typeface="Calibri"/>
              <a:ea typeface="Calibri"/>
              <a:cs typeface="Calibri"/>
              <a:sym typeface="Calibri"/>
            </a:endParaRPr>
          </a:p>
        </p:txBody>
      </p:sp>
      <p:pic>
        <p:nvPicPr>
          <p:cNvPr id="433" name="Google Shape;433;p23"/>
          <p:cNvPicPr preferRelativeResize="0"/>
          <p:nvPr/>
        </p:nvPicPr>
        <p:blipFill rotWithShape="1">
          <a:blip r:embed="rId3">
            <a:alphaModFix/>
          </a:blip>
          <a:srcRect b="0" l="0" r="0" t="0"/>
          <a:stretch/>
        </p:blipFill>
        <p:spPr>
          <a:xfrm>
            <a:off x="5788032" y="3197960"/>
            <a:ext cx="2643338" cy="1747344"/>
          </a:xfrm>
          <a:prstGeom prst="rect">
            <a:avLst/>
          </a:prstGeom>
          <a:noFill/>
          <a:ln>
            <a:noFill/>
          </a:ln>
        </p:spPr>
      </p:pic>
      <p:grpSp>
        <p:nvGrpSpPr>
          <p:cNvPr id="434" name="Google Shape;434;p23"/>
          <p:cNvGrpSpPr/>
          <p:nvPr/>
        </p:nvGrpSpPr>
        <p:grpSpPr>
          <a:xfrm>
            <a:off x="1318059" y="3471019"/>
            <a:ext cx="6845514" cy="1392770"/>
            <a:chOff x="1057193" y="4837003"/>
            <a:chExt cx="6845514" cy="1392770"/>
          </a:xfrm>
        </p:grpSpPr>
        <p:grpSp>
          <p:nvGrpSpPr>
            <p:cNvPr id="435" name="Google Shape;435;p23"/>
            <p:cNvGrpSpPr/>
            <p:nvPr/>
          </p:nvGrpSpPr>
          <p:grpSpPr>
            <a:xfrm>
              <a:off x="3546509" y="4837003"/>
              <a:ext cx="2133755" cy="747415"/>
              <a:chOff x="-5641761" y="1178783"/>
              <a:chExt cx="2133755" cy="747415"/>
            </a:xfrm>
          </p:grpSpPr>
          <p:pic>
            <p:nvPicPr>
              <p:cNvPr id="436" name="Google Shape;436;p23"/>
              <p:cNvPicPr preferRelativeResize="0"/>
              <p:nvPr/>
            </p:nvPicPr>
            <p:blipFill rotWithShape="1">
              <a:blip r:embed="rId4">
                <a:alphaModFix/>
              </a:blip>
              <a:srcRect b="0" l="0" r="0" t="0"/>
              <a:stretch/>
            </p:blipFill>
            <p:spPr>
              <a:xfrm>
                <a:off x="-5068442" y="1178783"/>
                <a:ext cx="987119" cy="747415"/>
              </a:xfrm>
              <a:prstGeom prst="rect">
                <a:avLst/>
              </a:prstGeom>
              <a:noFill/>
              <a:ln>
                <a:noFill/>
              </a:ln>
            </p:spPr>
          </p:pic>
          <p:sp>
            <p:nvSpPr>
              <p:cNvPr id="437" name="Google Shape;437;p23"/>
              <p:cNvSpPr/>
              <p:nvPr/>
            </p:nvSpPr>
            <p:spPr>
              <a:xfrm>
                <a:off x="-5641761" y="1316506"/>
                <a:ext cx="2133755"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Surface utile totale à l'intérieur</a:t>
                </a:r>
                <a:endParaRPr b="1" i="1" sz="1600">
                  <a:solidFill>
                    <a:schemeClr val="dk1"/>
                  </a:solidFill>
                  <a:latin typeface="Calibri"/>
                  <a:ea typeface="Calibri"/>
                  <a:cs typeface="Calibri"/>
                  <a:sym typeface="Calibri"/>
                </a:endParaRPr>
              </a:p>
            </p:txBody>
          </p:sp>
        </p:grpSp>
        <p:sp>
          <p:nvSpPr>
            <p:cNvPr id="438" name="Google Shape;438;p23"/>
            <p:cNvSpPr txBox="1"/>
            <p:nvPr/>
          </p:nvSpPr>
          <p:spPr>
            <a:xfrm>
              <a:off x="1277337" y="5568053"/>
              <a:ext cx="196188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u="sng">
                  <a:solidFill>
                    <a:schemeClr val="dk1"/>
                  </a:solidFill>
                  <a:latin typeface="Calibri"/>
                  <a:ea typeface="Calibri"/>
                  <a:cs typeface="Calibri"/>
                  <a:sym typeface="Calibri"/>
                </a:rPr>
                <a:t>1790480 </a:t>
              </a:r>
              <a:r>
                <a:rPr lang="en-US" sz="2000" u="sng">
                  <a:solidFill>
                    <a:schemeClr val="dk1"/>
                  </a:solidFill>
                  <a:latin typeface="Calibri"/>
                  <a:ea typeface="Calibri"/>
                  <a:cs typeface="Calibri"/>
                  <a:sym typeface="Calibri"/>
                </a:rPr>
                <a:t>kWh</a:t>
              </a:r>
              <a:endParaRPr baseline="-25000" sz="2000" u="sng">
                <a:solidFill>
                  <a:schemeClr val="dk1"/>
                </a:solidFill>
                <a:latin typeface="Calibri"/>
                <a:ea typeface="Calibri"/>
                <a:cs typeface="Calibri"/>
                <a:sym typeface="Calibri"/>
              </a:endParaRPr>
            </a:p>
          </p:txBody>
        </p:sp>
        <p:sp>
          <p:nvSpPr>
            <p:cNvPr id="439" name="Google Shape;439;p23"/>
            <p:cNvSpPr/>
            <p:nvPr/>
          </p:nvSpPr>
          <p:spPr>
            <a:xfrm>
              <a:off x="3239227" y="5306443"/>
              <a:ext cx="564577"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440" name="Google Shape;440;p23"/>
            <p:cNvSpPr/>
            <p:nvPr/>
          </p:nvSpPr>
          <p:spPr>
            <a:xfrm>
              <a:off x="5230889" y="5306443"/>
              <a:ext cx="52931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441" name="Google Shape;441;p23"/>
            <p:cNvSpPr/>
            <p:nvPr/>
          </p:nvSpPr>
          <p:spPr>
            <a:xfrm>
              <a:off x="1057193" y="4877535"/>
              <a:ext cx="2043245" cy="666351"/>
            </a:xfrm>
            <a:prstGeom prst="roundRect">
              <a:avLst>
                <a:gd fmla="val 16667" name="adj"/>
              </a:avLst>
            </a:prstGeom>
            <a:solidFill>
              <a:srgbClr val="E36C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Calibri"/>
                  <a:ea typeface="Calibri"/>
                  <a:cs typeface="Calibri"/>
                  <a:sym typeface="Calibri"/>
                </a:rPr>
                <a:t>Énergie primaire</a:t>
              </a:r>
              <a:endParaRPr b="1" sz="1800">
                <a:solidFill>
                  <a:schemeClr val="lt1"/>
                </a:solidFill>
                <a:latin typeface="Calibri"/>
                <a:ea typeface="Calibri"/>
                <a:cs typeface="Calibri"/>
                <a:sym typeface="Calibri"/>
              </a:endParaRPr>
            </a:p>
          </p:txBody>
        </p:sp>
        <p:sp>
          <p:nvSpPr>
            <p:cNvPr id="442" name="Google Shape;442;p23"/>
            <p:cNvSpPr txBox="1"/>
            <p:nvPr/>
          </p:nvSpPr>
          <p:spPr>
            <a:xfrm>
              <a:off x="3979872" y="5568053"/>
              <a:ext cx="105349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8 109 m</a:t>
              </a:r>
              <a:r>
                <a:rPr baseline="30000" lang="en-US" sz="2000" u="sng">
                  <a:solidFill>
                    <a:schemeClr val="dk1"/>
                  </a:solidFill>
                  <a:latin typeface="Calibri"/>
                  <a:ea typeface="Calibri"/>
                  <a:cs typeface="Calibri"/>
                  <a:sym typeface="Calibri"/>
                </a:rPr>
                <a:t>2</a:t>
              </a:r>
              <a:endParaRPr/>
            </a:p>
          </p:txBody>
        </p:sp>
        <p:sp>
          <p:nvSpPr>
            <p:cNvPr id="443" name="Google Shape;443;p23"/>
            <p:cNvSpPr/>
            <p:nvPr/>
          </p:nvSpPr>
          <p:spPr>
            <a:xfrm>
              <a:off x="5824894" y="5568053"/>
              <a:ext cx="2077813" cy="461665"/>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u="sng">
                  <a:solidFill>
                    <a:srgbClr val="FF0000"/>
                  </a:solidFill>
                  <a:latin typeface="Calibri"/>
                  <a:ea typeface="Calibri"/>
                  <a:cs typeface="Calibri"/>
                  <a:sym typeface="Calibri"/>
                </a:rPr>
                <a:t>221 kWh/m</a:t>
              </a:r>
              <a:r>
                <a:rPr b="1" baseline="30000" lang="en-US" sz="2400" u="sng">
                  <a:solidFill>
                    <a:srgbClr val="FF0000"/>
                  </a:solidFill>
                  <a:latin typeface="Calibri"/>
                  <a:ea typeface="Calibri"/>
                  <a:cs typeface="Calibri"/>
                  <a:sym typeface="Calibri"/>
                </a:rPr>
                <a:t>2</a:t>
              </a:r>
              <a:r>
                <a:rPr b="1" lang="en-US" sz="2400" u="sng">
                  <a:solidFill>
                    <a:srgbClr val="FF0000"/>
                  </a:solidFill>
                  <a:latin typeface="Calibri"/>
                  <a:ea typeface="Calibri"/>
                  <a:cs typeface="Calibri"/>
                  <a:sym typeface="Calibri"/>
                </a:rPr>
                <a:t>/a</a:t>
              </a:r>
              <a:endParaRPr b="1" baseline="30000" sz="2400" u="sng">
                <a:solidFill>
                  <a:srgbClr val="FF0000"/>
                </a:solidFill>
                <a:latin typeface="Calibri"/>
                <a:ea typeface="Calibri"/>
                <a:cs typeface="Calibri"/>
                <a:sym typeface="Calibri"/>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 name="Shape 447"/>
        <p:cNvGrpSpPr/>
        <p:nvPr/>
      </p:nvGrpSpPr>
      <p:grpSpPr>
        <a:xfrm>
          <a:off x="0" y="0"/>
          <a:ext cx="0" cy="0"/>
          <a:chOff x="0" y="0"/>
          <a:chExt cx="0" cy="0"/>
        </a:xfrm>
      </p:grpSpPr>
      <p:sp>
        <p:nvSpPr>
          <p:cNvPr id="448" name="Google Shape;448;p24"/>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a:t>
            </a:r>
            <a:endParaRPr b="0" i="0" sz="2400" u="none" cap="none" strike="noStrike">
              <a:solidFill>
                <a:schemeClr val="dk1"/>
              </a:solidFill>
              <a:latin typeface="Calibri"/>
              <a:ea typeface="Calibri"/>
              <a:cs typeface="Calibri"/>
              <a:sym typeface="Calibri"/>
            </a:endParaRPr>
          </a:p>
        </p:txBody>
      </p:sp>
      <p:sp>
        <p:nvSpPr>
          <p:cNvPr id="449" name="Google Shape;449;p2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a:solidFill>
                <a:srgbClr val="00B050"/>
              </a:solidFill>
            </a:endParaRPr>
          </a:p>
        </p:txBody>
      </p:sp>
      <p:sp>
        <p:nvSpPr>
          <p:cNvPr id="450" name="Google Shape;450;p24"/>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2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456" name="Google Shape;456;p25"/>
          <p:cNvSpPr txBox="1"/>
          <p:nvPr>
            <p:ph idx="1" type="body"/>
          </p:nvPr>
        </p:nvSpPr>
        <p:spPr>
          <a:xfrm>
            <a:off x="174661" y="1009204"/>
            <a:ext cx="8894911" cy="105041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Dans un quartier existant, il y a 22 maisons individuelles, un jardin d'enfants et une école primaire. Tous les bâtiments sont connectés au réseau électrique principal et tous sont équipés de chaudières centrales (gaz naturel ou fioul). </a:t>
            </a:r>
            <a:endParaRPr b="0" i="0"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p:txBody>
      </p:sp>
      <p:sp>
        <p:nvSpPr>
          <p:cNvPr id="457" name="Google Shape;457;p2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a:solidFill>
                <a:srgbClr val="00B050"/>
              </a:solidFill>
            </a:endParaRPr>
          </a:p>
        </p:txBody>
      </p:sp>
      <p:sp>
        <p:nvSpPr>
          <p:cNvPr id="458" name="Google Shape;458;p25"/>
          <p:cNvSpPr txBox="1"/>
          <p:nvPr/>
        </p:nvSpPr>
        <p:spPr>
          <a:xfrm>
            <a:off x="174661" y="2265042"/>
            <a:ext cx="8234039" cy="77285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i="1" lang="en-US" sz="2000">
                <a:solidFill>
                  <a:schemeClr val="dk1"/>
                </a:solidFill>
                <a:latin typeface="Calibri"/>
                <a:ea typeface="Calibri"/>
                <a:cs typeface="Calibri"/>
                <a:sym typeface="Calibri"/>
              </a:rPr>
              <a:t>Données disponibles </a:t>
            </a:r>
            <a:r>
              <a:rPr i="1" lang="en-US" sz="20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La </a:t>
            </a:r>
            <a:r>
              <a:rPr b="1" lang="en-US" sz="2000">
                <a:solidFill>
                  <a:schemeClr val="dk1"/>
                </a:solidFill>
                <a:latin typeface="Calibri"/>
                <a:ea typeface="Calibri"/>
                <a:cs typeface="Calibri"/>
                <a:sym typeface="Calibri"/>
              </a:rPr>
              <a:t>surface utile </a:t>
            </a:r>
            <a:r>
              <a:rPr lang="en-US" sz="2000">
                <a:solidFill>
                  <a:schemeClr val="dk1"/>
                </a:solidFill>
                <a:latin typeface="Calibri"/>
                <a:ea typeface="Calibri"/>
                <a:cs typeface="Calibri"/>
                <a:sym typeface="Calibri"/>
              </a:rPr>
              <a:t>au</a:t>
            </a:r>
            <a:r>
              <a:rPr b="1" lang="en-US" sz="2000">
                <a:solidFill>
                  <a:schemeClr val="dk1"/>
                </a:solidFill>
                <a:latin typeface="Calibri"/>
                <a:ea typeface="Calibri"/>
                <a:cs typeface="Calibri"/>
                <a:sym typeface="Calibri"/>
              </a:rPr>
              <a:t> sol</a:t>
            </a:r>
            <a:r>
              <a:rPr lang="en-US" sz="2000">
                <a:solidFill>
                  <a:schemeClr val="dk1"/>
                </a:solidFill>
                <a:latin typeface="Calibri"/>
                <a:ea typeface="Calibri"/>
                <a:cs typeface="Calibri"/>
                <a:sym typeface="Calibri"/>
              </a:rPr>
              <a:t> et la </a:t>
            </a:r>
            <a:r>
              <a:rPr b="1" lang="en-US" sz="2000">
                <a:solidFill>
                  <a:schemeClr val="dk1"/>
                </a:solidFill>
                <a:latin typeface="Calibri"/>
                <a:ea typeface="Calibri"/>
                <a:cs typeface="Calibri"/>
                <a:sym typeface="Calibri"/>
              </a:rPr>
              <a:t>consommation annuelle d'énergie thermique calculée</a:t>
            </a:r>
            <a:r>
              <a:rPr lang="en-US" sz="2000">
                <a:solidFill>
                  <a:schemeClr val="dk1"/>
                </a:solidFill>
                <a:latin typeface="Calibri"/>
                <a:ea typeface="Calibri"/>
                <a:cs typeface="Calibri"/>
                <a:sym typeface="Calibri"/>
              </a:rPr>
              <a:t> de tous les bâtiments du quartier    </a:t>
            </a:r>
            <a:endParaRPr sz="2000">
              <a:solidFill>
                <a:schemeClr val="dk1"/>
              </a:solidFill>
              <a:latin typeface="Calibri"/>
              <a:ea typeface="Calibri"/>
              <a:cs typeface="Calibri"/>
              <a:sym typeface="Calibri"/>
            </a:endParaRPr>
          </a:p>
        </p:txBody>
      </p:sp>
      <p:grpSp>
        <p:nvGrpSpPr>
          <p:cNvPr id="459" name="Google Shape;459;p25"/>
          <p:cNvGrpSpPr/>
          <p:nvPr/>
        </p:nvGrpSpPr>
        <p:grpSpPr>
          <a:xfrm>
            <a:off x="174661" y="3731489"/>
            <a:ext cx="8514080" cy="1145373"/>
            <a:chOff x="340512" y="3584452"/>
            <a:chExt cx="8514080" cy="1145373"/>
          </a:xfrm>
        </p:grpSpPr>
        <p:sp>
          <p:nvSpPr>
            <p:cNvPr id="460" name="Google Shape;460;p25"/>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consommation annuelle totale d'énergie primaire  </a:t>
              </a:r>
              <a:endParaRPr/>
            </a:p>
            <a:p>
              <a:pPr indent="0" lvl="0" marL="0" marR="0" rtl="0" algn="r">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surface utile au sol interne </a:t>
              </a:r>
              <a:r>
                <a:rPr lang="en-US" sz="2000">
                  <a:solidFill>
                    <a:schemeClr val="dk1"/>
                  </a:solidFill>
                  <a:latin typeface="Calibri"/>
                  <a:ea typeface="Calibri"/>
                  <a:cs typeface="Calibri"/>
                  <a:sym typeface="Calibri"/>
                </a:rPr>
                <a:t>(c.-à-d. intensité de consommation d'énergie primaire).</a:t>
              </a:r>
              <a:endParaRPr b="1" sz="2000">
                <a:solidFill>
                  <a:schemeClr val="dk1"/>
                </a:solidFill>
                <a:latin typeface="Calibri"/>
                <a:ea typeface="Calibri"/>
                <a:cs typeface="Calibri"/>
                <a:sym typeface="Calibri"/>
              </a:endParaRPr>
            </a:p>
          </p:txBody>
        </p:sp>
        <p:pic>
          <p:nvPicPr>
            <p:cNvPr id="461" name="Google Shape;461;p25"/>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sp>
        <p:nvSpPr>
          <p:cNvPr id="466" name="Google Shape;466;p26"/>
          <p:cNvSpPr txBox="1"/>
          <p:nvPr>
            <p:ph type="title"/>
          </p:nvPr>
        </p:nvSpPr>
        <p:spPr>
          <a:xfrm>
            <a:off x="0" y="-21265"/>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a:solidFill>
                <a:srgbClr val="00B050"/>
              </a:solidFill>
            </a:endParaRPr>
          </a:p>
        </p:txBody>
      </p:sp>
      <p:sp>
        <p:nvSpPr>
          <p:cNvPr id="467" name="Google Shape;467;p26"/>
          <p:cNvSpPr/>
          <p:nvPr/>
        </p:nvSpPr>
        <p:spPr>
          <a:xfrm>
            <a:off x="172329" y="808798"/>
            <a:ext cx="3086685"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sp>
        <p:nvSpPr>
          <p:cNvPr id="468" name="Google Shape;468;p26"/>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graphicFrame>
        <p:nvGraphicFramePr>
          <p:cNvPr id="469" name="Google Shape;469;p26"/>
          <p:cNvGraphicFramePr/>
          <p:nvPr/>
        </p:nvGraphicFramePr>
        <p:xfrm>
          <a:off x="211016" y="1348154"/>
          <a:ext cx="3000000" cy="3000000"/>
        </p:xfrm>
        <a:graphic>
          <a:graphicData uri="http://schemas.openxmlformats.org/drawingml/2006/table">
            <a:tbl>
              <a:tblPr bandRow="1" firstRow="1">
                <a:noFill/>
                <a:tableStyleId>{B814EF94-CF2F-463F-8C82-9CA3C26D32F0}</a:tableStyleId>
              </a:tblPr>
              <a:tblGrid>
                <a:gridCol w="1548175"/>
                <a:gridCol w="1216550"/>
                <a:gridCol w="1789050"/>
                <a:gridCol w="1773150"/>
                <a:gridCol w="2367150"/>
              </a:tblGrid>
              <a:tr h="839875">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400"/>
                        <a:t>Surface utile à l'intérieur (m</a:t>
                      </a:r>
                      <a:r>
                        <a:rPr baseline="30000" lang="en-US" sz="1400"/>
                        <a:t>2</a:t>
                      </a:r>
                      <a:r>
                        <a:rPr lang="en-US" sz="1400"/>
                        <a:t>)</a:t>
                      </a:r>
                      <a:endParaRPr sz="1400"/>
                    </a:p>
                  </a:txBody>
                  <a:tcPr marT="45725" marB="45725" marR="91450" marL="91450"/>
                </a:tc>
                <a:tc>
                  <a:txBody>
                    <a:bodyPr/>
                    <a:lstStyle/>
                    <a:p>
                      <a:pPr indent="0" lvl="0" marL="0" marR="0" rtl="0" algn="ctr">
                        <a:spcBef>
                          <a:spcPts val="0"/>
                        </a:spcBef>
                        <a:spcAft>
                          <a:spcPts val="0"/>
                        </a:spcAft>
                        <a:buNone/>
                      </a:pPr>
                      <a:r>
                        <a:rPr lang="en-US" sz="1400">
                          <a:solidFill>
                            <a:schemeClr val="lt1"/>
                          </a:solidFill>
                        </a:rPr>
                        <a:t>Consommation annuelle d'électricité calculée (</a:t>
                      </a:r>
                      <a:r>
                        <a:rPr baseline="-25000" lang="en-US" sz="1400">
                          <a:solidFill>
                            <a:schemeClr val="lt1"/>
                          </a:solidFill>
                        </a:rPr>
                        <a:t>kWhe</a:t>
                      </a:r>
                      <a:r>
                        <a:rPr lang="en-US" sz="1400">
                          <a:solidFill>
                            <a:schemeClr val="lt1"/>
                          </a:solidFill>
                        </a:rPr>
                        <a:t>)</a:t>
                      </a:r>
                      <a:endParaRPr/>
                    </a:p>
                  </a:txBody>
                  <a:tcPr marT="45725" marB="45725" marR="91450" marL="91450"/>
                </a:tc>
                <a:tc>
                  <a:txBody>
                    <a:bodyPr/>
                    <a:lstStyle/>
                    <a:p>
                      <a:pPr indent="0" lvl="0" marL="0" marR="0" rtl="0" algn="ctr">
                        <a:spcBef>
                          <a:spcPts val="0"/>
                        </a:spcBef>
                        <a:spcAft>
                          <a:spcPts val="0"/>
                        </a:spcAft>
                        <a:buNone/>
                      </a:pPr>
                      <a:r>
                        <a:rPr b="1" lang="en-US" sz="1400"/>
                        <a:t>Consommation annuelle d'énergie thermique calculée</a:t>
                      </a:r>
                      <a:r>
                        <a:rPr lang="en-US" sz="1400"/>
                        <a:t> (</a:t>
                      </a:r>
                      <a:r>
                        <a:rPr baseline="-25000" lang="en-US" sz="1400" u="none" cap="none" strike="noStrike"/>
                        <a:t>kWhth</a:t>
                      </a:r>
                      <a:r>
                        <a:rPr lang="en-US" sz="1400" u="none" cap="none" strike="noStrike"/>
                        <a:t>)</a:t>
                      </a:r>
                      <a:endParaRPr sz="1400">
                        <a:solidFill>
                          <a:schemeClr val="lt1"/>
                        </a:solidFill>
                      </a:endParaRPr>
                    </a:p>
                  </a:txBody>
                  <a:tcPr marT="45725" marB="45725" marR="91450" marL="91450"/>
                </a:tc>
                <a:tc>
                  <a:txBody>
                    <a:bodyPr/>
                    <a:lstStyle/>
                    <a:p>
                      <a:pPr indent="0" lvl="0" marL="0" marR="0" rtl="0" algn="ctr">
                        <a:spcBef>
                          <a:spcPts val="0"/>
                        </a:spcBef>
                        <a:spcAft>
                          <a:spcPts val="0"/>
                        </a:spcAft>
                        <a:buNone/>
                      </a:pPr>
                      <a:r>
                        <a:rPr lang="en-US" sz="1400"/>
                        <a:t>Systèmes de CVC</a:t>
                      </a:r>
                      <a:r>
                        <a:rPr lang="en-US" sz="1400"/>
                        <a:t> </a:t>
                      </a:r>
                      <a:endParaRPr sz="1400"/>
                    </a:p>
                    <a:p>
                      <a:pPr indent="0" lvl="0" marL="0" marR="0" rtl="0" algn="ctr">
                        <a:spcBef>
                          <a:spcPts val="0"/>
                        </a:spcBef>
                        <a:spcAft>
                          <a:spcPts val="0"/>
                        </a:spcAft>
                        <a:buNone/>
                      </a:pPr>
                      <a:r>
                        <a:rPr lang="en-US" sz="1400"/>
                        <a:t>(chauffage, refroidissement, </a:t>
                      </a:r>
                      <a:r>
                        <a:rPr lang="en-US" sz="1400"/>
                        <a:t>eau chaude sanitaire)</a:t>
                      </a:r>
                      <a:endParaRPr sz="1400"/>
                    </a:p>
                  </a:txBody>
                  <a:tcPr marT="45725" marB="45725" marR="91450" marL="91450"/>
                </a:tc>
              </a:tr>
              <a:tr h="923900">
                <a:tc>
                  <a:txBody>
                    <a:bodyPr/>
                    <a:lstStyle/>
                    <a:p>
                      <a:pPr indent="0" lvl="0" marL="0" marR="0" rtl="0" algn="l">
                        <a:spcBef>
                          <a:spcPts val="0"/>
                        </a:spcBef>
                        <a:spcAft>
                          <a:spcPts val="0"/>
                        </a:spcAft>
                        <a:buNone/>
                      </a:pPr>
                      <a:r>
                        <a:rPr lang="en-US" sz="1800"/>
                        <a:t>Maternelle </a:t>
                      </a:r>
                      <a:endParaRPr sz="1800"/>
                    </a:p>
                  </a:txBody>
                  <a:tcPr marT="45725" marB="45725" marR="91450" marL="91450" anchor="ctr"/>
                </a:tc>
                <a:tc>
                  <a:txBody>
                    <a:bodyPr/>
                    <a:lstStyle/>
                    <a:p>
                      <a:pPr indent="0" lvl="0" marL="0" marR="0" rtl="0" algn="ctr">
                        <a:spcBef>
                          <a:spcPts val="0"/>
                        </a:spcBef>
                        <a:spcAft>
                          <a:spcPts val="0"/>
                        </a:spcAft>
                        <a:buNone/>
                      </a:pPr>
                      <a:r>
                        <a:rPr lang="en-US" sz="1800"/>
                        <a:t>456</a:t>
                      </a:r>
                      <a:endParaRPr sz="1800"/>
                    </a:p>
                  </a:txBody>
                  <a:tcPr marT="45725" marB="45725" marR="91450" marL="91450" anchor="ctr"/>
                </a:tc>
                <a:tc>
                  <a:txBody>
                    <a:bodyPr/>
                    <a:lstStyle/>
                    <a:p>
                      <a:pPr indent="0" lvl="0" marL="0" marR="0" rtl="0" algn="ctr">
                        <a:spcBef>
                          <a:spcPts val="0"/>
                        </a:spcBef>
                        <a:spcAft>
                          <a:spcPts val="0"/>
                        </a:spcAft>
                        <a:buNone/>
                      </a:pPr>
                      <a:r>
                        <a:rPr lang="en-US" sz="1800"/>
                        <a:t>6,567</a:t>
                      </a:r>
                      <a:endParaRPr sz="1800"/>
                    </a:p>
                  </a:txBody>
                  <a:tcPr marT="45725" marB="45725" marR="0" marL="0" anchor="ctr"/>
                </a:tc>
                <a:tc>
                  <a:txBody>
                    <a:bodyPr/>
                    <a:lstStyle/>
                    <a:p>
                      <a:pPr indent="0" lvl="0" marL="0" marR="0" rtl="0" algn="ctr">
                        <a:spcBef>
                          <a:spcPts val="0"/>
                        </a:spcBef>
                        <a:spcAft>
                          <a:spcPts val="0"/>
                        </a:spcAft>
                        <a:buNone/>
                      </a:pPr>
                      <a:r>
                        <a:rPr lang="en-US" sz="1800"/>
                        <a:t>52,470</a:t>
                      </a:r>
                      <a:endParaRPr/>
                    </a:p>
                    <a:p>
                      <a:pPr indent="0" lvl="0" marL="0" marR="0" rtl="0" algn="ctr">
                        <a:spcBef>
                          <a:spcPts val="0"/>
                        </a:spcBef>
                        <a:spcAft>
                          <a:spcPts val="0"/>
                        </a:spcAft>
                        <a:buNone/>
                      </a:pPr>
                      <a:r>
                        <a:rPr lang="en-US" sz="800"/>
                        <a:t>(</a:t>
                      </a:r>
                      <a:r>
                        <a:rPr lang="en-US" sz="800" u="none" cap="none" strike="noStrike"/>
                        <a:t>mazout </a:t>
                      </a:r>
                      <a:r>
                        <a:rPr lang="en-US" sz="800"/>
                        <a:t>)</a:t>
                      </a:r>
                      <a:endParaRPr sz="800"/>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fioul pour le chauffage des locaux. HP local pour le refroidissement de l'espace. Chauffe-eau électriques pour </a:t>
                      </a:r>
                      <a:r>
                        <a:rPr lang="en-US" sz="1200"/>
                        <a:t>eau chaude sanitaire</a:t>
                      </a:r>
                      <a:r>
                        <a:rPr lang="en-US" sz="1200" u="none" cap="none" strike="noStrike"/>
                        <a:t>.</a:t>
                      </a:r>
                      <a:endParaRPr b="0" i="0" sz="1200" u="none" cap="none" strike="noStrike">
                        <a:solidFill>
                          <a:srgbClr val="000000"/>
                        </a:solidFill>
                        <a:latin typeface="Calibri"/>
                        <a:ea typeface="Calibri"/>
                        <a:cs typeface="Calibri"/>
                        <a:sym typeface="Calibri"/>
                      </a:endParaRPr>
                    </a:p>
                  </a:txBody>
                  <a:tcPr marT="45725" marB="45725" marR="91450" marL="91450"/>
                </a:tc>
              </a:tr>
              <a:tr h="923900">
                <a:tc>
                  <a:txBody>
                    <a:bodyPr/>
                    <a:lstStyle/>
                    <a:p>
                      <a:pPr indent="0" lvl="0" marL="0" marR="0" rtl="0" algn="l">
                        <a:spcBef>
                          <a:spcPts val="0"/>
                        </a:spcBef>
                        <a:spcAft>
                          <a:spcPts val="0"/>
                        </a:spcAft>
                        <a:buNone/>
                      </a:pPr>
                      <a:r>
                        <a:rPr lang="en-US" sz="1800"/>
                        <a:t>École</a:t>
                      </a:r>
                      <a:endParaRPr sz="1800"/>
                    </a:p>
                  </a:txBody>
                  <a:tcPr marT="45725" marB="45725" marR="91450" marL="91450" anchor="ctr"/>
                </a:tc>
                <a:tc>
                  <a:txBody>
                    <a:bodyPr/>
                    <a:lstStyle/>
                    <a:p>
                      <a:pPr indent="0" lvl="0" marL="0" marR="0" rtl="0" algn="ctr">
                        <a:spcBef>
                          <a:spcPts val="0"/>
                        </a:spcBef>
                        <a:spcAft>
                          <a:spcPts val="0"/>
                        </a:spcAft>
                        <a:buNone/>
                      </a:pPr>
                      <a:r>
                        <a:rPr lang="en-US" sz="1800"/>
                        <a:t>2,151</a:t>
                      </a:r>
                      <a:endParaRPr sz="1800"/>
                    </a:p>
                  </a:txBody>
                  <a:tcPr marT="45725" marB="45725" marR="91450" marL="91450" anchor="ctr"/>
                </a:tc>
                <a:tc>
                  <a:txBody>
                    <a:bodyPr/>
                    <a:lstStyle/>
                    <a:p>
                      <a:pPr indent="0" lvl="0" marL="0" marR="0" rtl="0" algn="ctr">
                        <a:spcBef>
                          <a:spcPts val="0"/>
                        </a:spcBef>
                        <a:spcAft>
                          <a:spcPts val="0"/>
                        </a:spcAft>
                        <a:buNone/>
                      </a:pPr>
                      <a:r>
                        <a:rPr lang="en-US" sz="1800"/>
                        <a:t>86,255</a:t>
                      </a:r>
                      <a:endParaRPr sz="1800"/>
                    </a:p>
                  </a:txBody>
                  <a:tcPr marT="45725" marB="45725" marR="0" marL="0" anchor="ctr"/>
                </a:tc>
                <a:tc>
                  <a:txBody>
                    <a:bodyPr/>
                    <a:lstStyle/>
                    <a:p>
                      <a:pPr indent="0" lvl="0" marL="0" marR="0" rtl="0" algn="ctr">
                        <a:spcBef>
                          <a:spcPts val="0"/>
                        </a:spcBef>
                        <a:spcAft>
                          <a:spcPts val="0"/>
                        </a:spcAft>
                        <a:buNone/>
                      </a:pPr>
                      <a:r>
                        <a:rPr lang="en-US" sz="1800"/>
                        <a:t>112,929</a:t>
                      </a:r>
                      <a:endParaRPr sz="1800"/>
                    </a:p>
                    <a:p>
                      <a:pPr indent="0" lvl="0" marL="0" marR="0" rtl="0" algn="ctr">
                        <a:lnSpc>
                          <a:spcPct val="100000"/>
                        </a:lnSpc>
                        <a:spcBef>
                          <a:spcPts val="0"/>
                        </a:spcBef>
                        <a:spcAft>
                          <a:spcPts val="0"/>
                        </a:spcAft>
                        <a:buClr>
                          <a:schemeClr val="dk1"/>
                        </a:buClr>
                        <a:buSzPts val="800"/>
                        <a:buFont typeface="Calibri"/>
                        <a:buNone/>
                      </a:pPr>
                      <a:r>
                        <a:rPr lang="en-US" sz="800"/>
                        <a:t>(</a:t>
                      </a:r>
                      <a:r>
                        <a:rPr lang="en-US" sz="800" u="none" cap="none" strike="noStrike"/>
                        <a:t>gaz naturel</a:t>
                      </a:r>
                      <a:r>
                        <a:rPr lang="en-US" sz="800"/>
                        <a:t>)</a:t>
                      </a:r>
                      <a:endParaRPr sz="800"/>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HP local pour le refroidissement de l'espace. Chauffe-eau électriques pour </a:t>
                      </a:r>
                      <a:r>
                        <a:rPr lang="en-US" sz="1200"/>
                        <a:t>eau chaude sanitaire</a:t>
                      </a:r>
                      <a:endParaRPr b="0" i="0" sz="1200" u="none" cap="none" strike="noStrike">
                        <a:solidFill>
                          <a:srgbClr val="000000"/>
                        </a:solidFill>
                        <a:latin typeface="Calibri"/>
                        <a:ea typeface="Calibri"/>
                        <a:cs typeface="Calibri"/>
                        <a:sym typeface="Calibri"/>
                      </a:endParaRPr>
                    </a:p>
                  </a:txBody>
                  <a:tcPr marT="45725" marB="45725" marR="91450" marL="91450"/>
                </a:tc>
              </a:tr>
              <a:tr h="923900">
                <a:tc>
                  <a:txBody>
                    <a:bodyPr/>
                    <a:lstStyle/>
                    <a:p>
                      <a:pPr indent="0" lvl="0" marL="0" marR="0" rtl="0" algn="l">
                        <a:spcBef>
                          <a:spcPts val="0"/>
                        </a:spcBef>
                        <a:spcAft>
                          <a:spcPts val="0"/>
                        </a:spcAft>
                        <a:buNone/>
                      </a:pPr>
                      <a:r>
                        <a:rPr lang="en-US" sz="1800"/>
                        <a:t>Maisons individuelles (22)</a:t>
                      </a:r>
                      <a:endParaRPr sz="1800"/>
                    </a:p>
                  </a:txBody>
                  <a:tcPr marT="45725" marB="45725" marR="91450" marL="91450" anchor="ctr"/>
                </a:tc>
                <a:tc>
                  <a:txBody>
                    <a:bodyPr/>
                    <a:lstStyle/>
                    <a:p>
                      <a:pPr indent="0" lvl="0" marL="0" marR="0" rtl="0" algn="ctr">
                        <a:spcBef>
                          <a:spcPts val="0"/>
                        </a:spcBef>
                        <a:spcAft>
                          <a:spcPts val="0"/>
                        </a:spcAft>
                        <a:buNone/>
                      </a:pPr>
                      <a:r>
                        <a:rPr lang="en-US" sz="1800"/>
                        <a:t>2,530</a:t>
                      </a:r>
                      <a:endParaRPr sz="1800"/>
                    </a:p>
                  </a:txBody>
                  <a:tcPr marT="45725" marB="45725" marR="91450" marL="91450" anchor="ctr"/>
                </a:tc>
                <a:tc>
                  <a:txBody>
                    <a:bodyPr/>
                    <a:lstStyle/>
                    <a:p>
                      <a:pPr indent="0" lvl="0" marL="0" marR="0" rtl="0" algn="ctr">
                        <a:spcBef>
                          <a:spcPts val="0"/>
                        </a:spcBef>
                        <a:spcAft>
                          <a:spcPts val="0"/>
                        </a:spcAft>
                        <a:buNone/>
                      </a:pPr>
                      <a:r>
                        <a:rPr lang="en-US" sz="1800"/>
                        <a:t>122,199</a:t>
                      </a:r>
                      <a:endParaRPr sz="1800"/>
                    </a:p>
                  </a:txBody>
                  <a:tcPr marT="45725" marB="45725" marR="0" marL="0" anchor="ctr"/>
                </a:tc>
                <a:tc>
                  <a:txBody>
                    <a:bodyPr/>
                    <a:lstStyle/>
                    <a:p>
                      <a:pPr indent="0" lvl="0" marL="0" marR="0" rtl="0" algn="ctr">
                        <a:spcBef>
                          <a:spcPts val="0"/>
                        </a:spcBef>
                        <a:spcAft>
                          <a:spcPts val="0"/>
                        </a:spcAft>
                        <a:buNone/>
                      </a:pPr>
                      <a:r>
                        <a:rPr lang="en-US" sz="1800"/>
                        <a:t>311,443</a:t>
                      </a:r>
                      <a:endParaRPr sz="1800"/>
                    </a:p>
                    <a:p>
                      <a:pPr indent="0" lvl="0" marL="0" marR="0" rtl="0" algn="ctr">
                        <a:lnSpc>
                          <a:spcPct val="100000"/>
                        </a:lnSpc>
                        <a:spcBef>
                          <a:spcPts val="0"/>
                        </a:spcBef>
                        <a:spcAft>
                          <a:spcPts val="0"/>
                        </a:spcAft>
                        <a:buClr>
                          <a:schemeClr val="dk1"/>
                        </a:buClr>
                        <a:buSzPts val="800"/>
                        <a:buFont typeface="Calibri"/>
                        <a:buNone/>
                      </a:pPr>
                      <a:r>
                        <a:rPr lang="en-US" sz="800"/>
                        <a:t>(</a:t>
                      </a:r>
                      <a:r>
                        <a:rPr lang="en-US" sz="800" u="none" cap="none" strike="noStrike"/>
                        <a:t>gaz naturel</a:t>
                      </a:r>
                      <a:r>
                        <a:rPr lang="en-US" sz="800"/>
                        <a:t>)</a:t>
                      </a:r>
                      <a:endParaRPr sz="800"/>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et l'</a:t>
                      </a:r>
                      <a:r>
                        <a:rPr lang="en-US" sz="1200"/>
                        <a:t>eau chaude sanitaire</a:t>
                      </a:r>
                      <a:r>
                        <a:rPr lang="en-US" sz="1200" u="none" cap="none" strike="noStrike"/>
                        <a:t>. HP local pour le refroidissement de l'espace. </a:t>
                      </a:r>
                      <a:endParaRPr b="0" i="0" sz="1200" u="none" cap="none" strike="noStrike">
                        <a:solidFill>
                          <a:schemeClr val="dk1"/>
                        </a:solidFill>
                        <a:latin typeface="Calibri"/>
                        <a:ea typeface="Calibri"/>
                        <a:cs typeface="Calibri"/>
                        <a:sym typeface="Calibri"/>
                      </a:endParaRPr>
                    </a:p>
                  </a:txBody>
                  <a:tcPr marT="45725" marB="45725" marR="91450" marL="91450"/>
                </a:tc>
              </a:tr>
            </a:tbl>
          </a:graphicData>
        </a:graphic>
      </p:graphicFrame>
      <p:sp>
        <p:nvSpPr>
          <p:cNvPr id="470" name="Google Shape;470;p26"/>
          <p:cNvSpPr/>
          <p:nvPr/>
        </p:nvSpPr>
        <p:spPr>
          <a:xfrm>
            <a:off x="709452" y="5259322"/>
            <a:ext cx="8018546"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000000"/>
                </a:solidFill>
                <a:latin typeface="Calibri"/>
                <a:ea typeface="Calibri"/>
                <a:cs typeface="Calibri"/>
                <a:sym typeface="Calibri"/>
              </a:rPr>
              <a:t>Pour les maisons individuelles, la surface intérieure au sol, la consommation annuelle d'électricité et d'énergie thermique sont données en tant que valeur agrégée totale pour tous les bâtiments</a:t>
            </a:r>
            <a:endParaRPr sz="1600">
              <a:solidFill>
                <a:srgbClr val="000000"/>
              </a:solidFill>
              <a:latin typeface="Calibri"/>
              <a:ea typeface="Calibri"/>
              <a:cs typeface="Calibri"/>
              <a:sym typeface="Calibri"/>
            </a:endParaRPr>
          </a:p>
        </p:txBody>
      </p:sp>
      <p:pic>
        <p:nvPicPr>
          <p:cNvPr id="471" name="Google Shape;471;p26"/>
          <p:cNvPicPr preferRelativeResize="0"/>
          <p:nvPr/>
        </p:nvPicPr>
        <p:blipFill rotWithShape="1">
          <a:blip r:embed="rId3">
            <a:alphaModFix/>
          </a:blip>
          <a:srcRect b="0" l="0" r="0" t="0"/>
          <a:stretch/>
        </p:blipFill>
        <p:spPr>
          <a:xfrm>
            <a:off x="206946" y="5487478"/>
            <a:ext cx="378512" cy="36880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B.2.7 - CONSOMMATION TOTALE D'ÉNERGIE PRIMAIRE POUR LES OPERATIONS IMMOBILIERES</a:t>
            </a:r>
            <a:endParaRPr sz="2000"/>
          </a:p>
        </p:txBody>
      </p:sp>
      <p:sp>
        <p:nvSpPr>
          <p:cNvPr id="105" name="Google Shape;105;p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06" name="Google Shape;106;p3"/>
          <p:cNvSpPr txBox="1"/>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07" name="Google Shape;107;p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108" name="Google Shape;108;p3"/>
          <p:cNvPicPr preferRelativeResize="0"/>
          <p:nvPr/>
        </p:nvPicPr>
        <p:blipFill rotWithShape="1">
          <a:blip r:embed="rId5">
            <a:alphaModFix/>
          </a:blip>
          <a:srcRect b="0" l="0" r="0" t="0"/>
          <a:stretch/>
        </p:blipFill>
        <p:spPr>
          <a:xfrm>
            <a:off x="5100498" y="2483616"/>
            <a:ext cx="4024019" cy="2930596"/>
          </a:xfrm>
          <a:prstGeom prst="rect">
            <a:avLst/>
          </a:prstGeom>
          <a:noFill/>
          <a:ln>
            <a:noFill/>
          </a:ln>
        </p:spPr>
      </p:pic>
      <p:pic>
        <p:nvPicPr>
          <p:cNvPr id="109" name="Google Shape;109;p3"/>
          <p:cNvPicPr preferRelativeResize="0"/>
          <p:nvPr/>
        </p:nvPicPr>
        <p:blipFill rotWithShape="1">
          <a:blip r:embed="rId6">
            <a:alphaModFix/>
          </a:blip>
          <a:srcRect b="0" l="0" r="0" t="0"/>
          <a:stretch/>
        </p:blipFill>
        <p:spPr>
          <a:xfrm>
            <a:off x="0" y="2613025"/>
            <a:ext cx="4629717" cy="3046468"/>
          </a:xfrm>
          <a:prstGeom prst="rect">
            <a:avLst/>
          </a:prstGeom>
          <a:noFill/>
          <a:ln>
            <a:noFill/>
          </a:ln>
        </p:spPr>
      </p:pic>
      <p:sp>
        <p:nvSpPr>
          <p:cNvPr id="110" name="Google Shape;110;p3"/>
          <p:cNvSpPr txBox="1"/>
          <p:nvPr/>
        </p:nvSpPr>
        <p:spPr>
          <a:xfrm>
            <a:off x="380145" y="1511470"/>
            <a:ext cx="3503486"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Calibri"/>
                <a:ea typeface="Calibri"/>
                <a:cs typeface="Calibri"/>
                <a:sym typeface="Calibri"/>
              </a:rPr>
              <a:t>Produits primaires de l'UE</a:t>
            </a:r>
            <a:endParaRPr b="1" sz="1800">
              <a:solidFill>
                <a:schemeClr val="dk1"/>
              </a:solidFill>
              <a:latin typeface="Calibri"/>
              <a:ea typeface="Calibri"/>
              <a:cs typeface="Calibri"/>
              <a:sym typeface="Calibri"/>
            </a:endParaRPr>
          </a:p>
        </p:txBody>
      </p:sp>
      <p:sp>
        <p:nvSpPr>
          <p:cNvPr id="111" name="Google Shape;111;p3"/>
          <p:cNvSpPr txBox="1"/>
          <p:nvPr/>
        </p:nvSpPr>
        <p:spPr>
          <a:xfrm>
            <a:off x="5596893" y="1435213"/>
            <a:ext cx="25554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Importations UE</a:t>
            </a:r>
            <a:endParaRPr b="1" sz="1800">
              <a:solidFill>
                <a:schemeClr val="dk1"/>
              </a:solidFill>
              <a:latin typeface="Calibri"/>
              <a:ea typeface="Calibri"/>
              <a:cs typeface="Calibri"/>
              <a:sym typeface="Calibri"/>
            </a:endParaRPr>
          </a:p>
        </p:txBody>
      </p:sp>
      <p:sp>
        <p:nvSpPr>
          <p:cNvPr id="112" name="Google Shape;112;p3"/>
          <p:cNvSpPr txBox="1"/>
          <p:nvPr/>
        </p:nvSpPr>
        <p:spPr>
          <a:xfrm>
            <a:off x="8157305" y="5275032"/>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sz="800">
              <a:solidFill>
                <a:schemeClr val="dk1"/>
              </a:solidFill>
              <a:latin typeface="Calibri"/>
              <a:ea typeface="Calibri"/>
              <a:cs typeface="Calibri"/>
              <a:sym typeface="Calibri"/>
            </a:endParaRPr>
          </a:p>
        </p:txBody>
      </p:sp>
      <p:sp>
        <p:nvSpPr>
          <p:cNvPr id="113" name="Google Shape;113;p3"/>
          <p:cNvSpPr/>
          <p:nvPr/>
        </p:nvSpPr>
        <p:spPr>
          <a:xfrm>
            <a:off x="304324" y="1816026"/>
            <a:ext cx="3825887"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Calibri"/>
                <a:ea typeface="Calibri"/>
                <a:cs typeface="Calibri"/>
                <a:sym typeface="Calibri"/>
              </a:rPr>
              <a:t>L'extraction de produits énergétiques de sources naturelles à une forme utilisable. Elle se produit sur le territoire considéré</a:t>
            </a:r>
            <a:endParaRPr sz="1100">
              <a:solidFill>
                <a:schemeClr val="dk1"/>
              </a:solidFill>
              <a:latin typeface="Calibri"/>
              <a:ea typeface="Calibri"/>
              <a:cs typeface="Calibri"/>
              <a:sym typeface="Calibri"/>
            </a:endParaRPr>
          </a:p>
        </p:txBody>
      </p:sp>
      <p:sp>
        <p:nvSpPr>
          <p:cNvPr id="114" name="Google Shape;114;p3"/>
          <p:cNvSpPr txBox="1"/>
          <p:nvPr/>
        </p:nvSpPr>
        <p:spPr>
          <a:xfrm>
            <a:off x="114582" y="5275032"/>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sz="800">
              <a:solidFill>
                <a:schemeClr val="dk1"/>
              </a:solidFill>
              <a:latin typeface="Calibri"/>
              <a:ea typeface="Calibri"/>
              <a:cs typeface="Calibri"/>
              <a:sym typeface="Calibri"/>
            </a:endParaRPr>
          </a:p>
        </p:txBody>
      </p:sp>
      <p:sp>
        <p:nvSpPr>
          <p:cNvPr id="115" name="Google Shape;115;p3"/>
          <p:cNvSpPr/>
          <p:nvPr/>
        </p:nvSpPr>
        <p:spPr>
          <a:xfrm>
            <a:off x="5272660" y="1816026"/>
            <a:ext cx="3590523"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Calibri"/>
                <a:ea typeface="Calibri"/>
                <a:cs typeface="Calibri"/>
                <a:sym typeface="Calibri"/>
              </a:rPr>
              <a:t>Les importations couvrent la quantité d'énergie produite à l'extérieur et introduite sur le territoire considéré pour être consommée</a:t>
            </a:r>
            <a:endParaRPr/>
          </a:p>
        </p:txBody>
      </p:sp>
      <p:sp>
        <p:nvSpPr>
          <p:cNvPr id="116" name="Google Shape;116;p3"/>
          <p:cNvSpPr txBox="1"/>
          <p:nvPr/>
        </p:nvSpPr>
        <p:spPr>
          <a:xfrm>
            <a:off x="7154757" y="2507899"/>
            <a:ext cx="1157393"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rgbClr val="7F7F7F"/>
                </a:solidFill>
                <a:latin typeface="Arial"/>
                <a:ea typeface="Arial"/>
                <a:cs typeface="Arial"/>
                <a:sym typeface="Arial"/>
              </a:rPr>
              <a:t>Combustibles Solides</a:t>
            </a:r>
            <a:endParaRPr sz="600">
              <a:solidFill>
                <a:srgbClr val="7F7F7F"/>
              </a:solidFill>
              <a:latin typeface="Arial"/>
              <a:ea typeface="Arial"/>
              <a:cs typeface="Arial"/>
              <a:sym typeface="Arial"/>
            </a:endParaRPr>
          </a:p>
        </p:txBody>
      </p:sp>
      <p:sp>
        <p:nvSpPr>
          <p:cNvPr id="117" name="Google Shape;117;p3"/>
          <p:cNvSpPr txBox="1"/>
          <p:nvPr/>
        </p:nvSpPr>
        <p:spPr>
          <a:xfrm>
            <a:off x="6223000" y="2501549"/>
            <a:ext cx="666750"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600">
                <a:solidFill>
                  <a:srgbClr val="7F7F7F"/>
                </a:solidFill>
                <a:latin typeface="Arial"/>
                <a:ea typeface="Arial"/>
                <a:cs typeface="Arial"/>
                <a:sym typeface="Arial"/>
              </a:rPr>
              <a:t>Electricité</a:t>
            </a:r>
            <a:endParaRPr sz="600">
              <a:solidFill>
                <a:srgbClr val="7F7F7F"/>
              </a:solidFill>
              <a:latin typeface="Arial"/>
              <a:ea typeface="Arial"/>
              <a:cs typeface="Arial"/>
              <a:sym typeface="Arial"/>
            </a:endParaRPr>
          </a:p>
        </p:txBody>
      </p:sp>
      <p:sp>
        <p:nvSpPr>
          <p:cNvPr id="118" name="Google Shape;118;p3"/>
          <p:cNvSpPr txBox="1"/>
          <p:nvPr/>
        </p:nvSpPr>
        <p:spPr>
          <a:xfrm>
            <a:off x="4645661" y="3054423"/>
            <a:ext cx="1242060"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600">
                <a:solidFill>
                  <a:srgbClr val="7F7F7F"/>
                </a:solidFill>
                <a:latin typeface="Arial"/>
                <a:ea typeface="Arial"/>
                <a:cs typeface="Arial"/>
                <a:sym typeface="Arial"/>
              </a:rPr>
              <a:t>Energies Renouvelables</a:t>
            </a:r>
            <a:endParaRPr sz="600">
              <a:solidFill>
                <a:srgbClr val="7F7F7F"/>
              </a:solidFill>
              <a:latin typeface="Arial"/>
              <a:ea typeface="Arial"/>
              <a:cs typeface="Arial"/>
              <a:sym typeface="Arial"/>
            </a:endParaRPr>
          </a:p>
        </p:txBody>
      </p:sp>
      <p:sp>
        <p:nvSpPr>
          <p:cNvPr id="119" name="Google Shape;119;p3"/>
          <p:cNvSpPr txBox="1"/>
          <p:nvPr/>
        </p:nvSpPr>
        <p:spPr>
          <a:xfrm>
            <a:off x="4943264" y="3333400"/>
            <a:ext cx="653626"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600">
                <a:solidFill>
                  <a:srgbClr val="7F7F7F"/>
                </a:solidFill>
                <a:latin typeface="Arial"/>
                <a:ea typeface="Arial"/>
                <a:cs typeface="Arial"/>
                <a:sym typeface="Arial"/>
              </a:rPr>
              <a:t>Gaz</a:t>
            </a:r>
            <a:endParaRPr sz="600">
              <a:solidFill>
                <a:srgbClr val="7F7F7F"/>
              </a:solidFill>
              <a:latin typeface="Arial"/>
              <a:ea typeface="Arial"/>
              <a:cs typeface="Arial"/>
              <a:sym typeface="Arial"/>
            </a:endParaRPr>
          </a:p>
        </p:txBody>
      </p:sp>
      <p:sp>
        <p:nvSpPr>
          <p:cNvPr id="120" name="Google Shape;120;p3"/>
          <p:cNvSpPr txBox="1"/>
          <p:nvPr/>
        </p:nvSpPr>
        <p:spPr>
          <a:xfrm>
            <a:off x="8107257" y="4933599"/>
            <a:ext cx="1036743"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600">
                <a:solidFill>
                  <a:srgbClr val="7F7F7F"/>
                </a:solidFill>
                <a:latin typeface="Arial"/>
                <a:ea typeface="Arial"/>
                <a:cs typeface="Arial"/>
                <a:sym typeface="Arial"/>
              </a:rPr>
              <a:t>pétrole et produits pétroliers</a:t>
            </a:r>
            <a:endParaRPr/>
          </a:p>
        </p:txBody>
      </p:sp>
      <p:sp>
        <p:nvSpPr>
          <p:cNvPr id="121" name="Google Shape;121;p3"/>
          <p:cNvSpPr txBox="1"/>
          <p:nvPr/>
        </p:nvSpPr>
        <p:spPr>
          <a:xfrm>
            <a:off x="2613661" y="5433557"/>
            <a:ext cx="1242060"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rgbClr val="7F7F7F"/>
                </a:solidFill>
                <a:latin typeface="Arial"/>
                <a:ea typeface="Arial"/>
                <a:cs typeface="Arial"/>
                <a:sym typeface="Arial"/>
              </a:rPr>
              <a:t>Energies Renouvelables</a:t>
            </a:r>
            <a:endParaRPr sz="600">
              <a:solidFill>
                <a:srgbClr val="7F7F7F"/>
              </a:solidFill>
              <a:latin typeface="Arial"/>
              <a:ea typeface="Arial"/>
              <a:cs typeface="Arial"/>
              <a:sym typeface="Arial"/>
            </a:endParaRPr>
          </a:p>
        </p:txBody>
      </p:sp>
      <p:sp>
        <p:nvSpPr>
          <p:cNvPr id="122" name="Google Shape;122;p3"/>
          <p:cNvSpPr txBox="1"/>
          <p:nvPr/>
        </p:nvSpPr>
        <p:spPr>
          <a:xfrm>
            <a:off x="3707131" y="3714400"/>
            <a:ext cx="653626"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600">
                <a:solidFill>
                  <a:srgbClr val="7F7F7F"/>
                </a:solidFill>
                <a:latin typeface="Arial"/>
                <a:ea typeface="Arial"/>
                <a:cs typeface="Arial"/>
                <a:sym typeface="Arial"/>
              </a:rPr>
              <a:t>Gaz</a:t>
            </a:r>
            <a:endParaRPr sz="600">
              <a:solidFill>
                <a:srgbClr val="7F7F7F"/>
              </a:solidFill>
              <a:latin typeface="Arial"/>
              <a:ea typeface="Arial"/>
              <a:cs typeface="Arial"/>
              <a:sym typeface="Arial"/>
            </a:endParaRPr>
          </a:p>
        </p:txBody>
      </p:sp>
      <p:sp>
        <p:nvSpPr>
          <p:cNvPr id="123" name="Google Shape;123;p3"/>
          <p:cNvSpPr txBox="1"/>
          <p:nvPr/>
        </p:nvSpPr>
        <p:spPr>
          <a:xfrm>
            <a:off x="3577591" y="3248733"/>
            <a:ext cx="1036743"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600">
                <a:solidFill>
                  <a:srgbClr val="7F7F7F"/>
                </a:solidFill>
                <a:latin typeface="Arial"/>
                <a:ea typeface="Arial"/>
                <a:cs typeface="Arial"/>
                <a:sym typeface="Arial"/>
              </a:rPr>
              <a:t>pétrole et produits pétroliers</a:t>
            </a:r>
            <a:endParaRPr/>
          </a:p>
        </p:txBody>
      </p:sp>
      <p:sp>
        <p:nvSpPr>
          <p:cNvPr id="124" name="Google Shape;124;p3"/>
          <p:cNvSpPr txBox="1"/>
          <p:nvPr/>
        </p:nvSpPr>
        <p:spPr>
          <a:xfrm>
            <a:off x="2938357" y="2609499"/>
            <a:ext cx="1157393"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rgbClr val="7F7F7F"/>
                </a:solidFill>
                <a:latin typeface="Arial"/>
                <a:ea typeface="Arial"/>
                <a:cs typeface="Arial"/>
                <a:sym typeface="Arial"/>
              </a:rPr>
              <a:t>Combustibles Solides</a:t>
            </a:r>
            <a:endParaRPr sz="600">
              <a:solidFill>
                <a:srgbClr val="7F7F7F"/>
              </a:solidFill>
              <a:latin typeface="Arial"/>
              <a:ea typeface="Arial"/>
              <a:cs typeface="Arial"/>
              <a:sym typeface="Arial"/>
            </a:endParaRPr>
          </a:p>
        </p:txBody>
      </p:sp>
      <p:sp>
        <p:nvSpPr>
          <p:cNvPr id="125" name="Google Shape;125;p3"/>
          <p:cNvSpPr txBox="1"/>
          <p:nvPr/>
        </p:nvSpPr>
        <p:spPr>
          <a:xfrm>
            <a:off x="0" y="4612290"/>
            <a:ext cx="1032933"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600">
                <a:solidFill>
                  <a:srgbClr val="7F7F7F"/>
                </a:solidFill>
                <a:latin typeface="Arial"/>
                <a:ea typeface="Arial"/>
                <a:cs typeface="Arial"/>
                <a:sym typeface="Arial"/>
              </a:rPr>
              <a:t>Déchets non Renouvelables</a:t>
            </a:r>
            <a:endParaRPr sz="600">
              <a:solidFill>
                <a:srgbClr val="7F7F7F"/>
              </a:solidFill>
              <a:latin typeface="Arial"/>
              <a:ea typeface="Arial"/>
              <a:cs typeface="Arial"/>
              <a:sym typeface="Arial"/>
            </a:endParaRPr>
          </a:p>
        </p:txBody>
      </p:sp>
      <p:sp>
        <p:nvSpPr>
          <p:cNvPr id="126" name="Google Shape;126;p3"/>
          <p:cNvSpPr txBox="1"/>
          <p:nvPr/>
        </p:nvSpPr>
        <p:spPr>
          <a:xfrm>
            <a:off x="259928" y="3130623"/>
            <a:ext cx="739139"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rgbClr val="7F7F7F"/>
                </a:solidFill>
                <a:latin typeface="Arial"/>
                <a:ea typeface="Arial"/>
                <a:cs typeface="Arial"/>
                <a:sym typeface="Arial"/>
              </a:rPr>
              <a:t>Chaleur nucléaire</a:t>
            </a:r>
            <a:endParaRPr sz="600">
              <a:solidFill>
                <a:srgbClr val="7F7F7F"/>
              </a:solidFill>
              <a:latin typeface="Arial"/>
              <a:ea typeface="Arial"/>
              <a:cs typeface="Arial"/>
              <a:sym typeface="Arial"/>
            </a:endParaRPr>
          </a:p>
        </p:txBody>
      </p:sp>
      <p:sp>
        <p:nvSpPr>
          <p:cNvPr id="127" name="Google Shape;127;p3"/>
          <p:cNvSpPr txBox="1"/>
          <p:nvPr/>
        </p:nvSpPr>
        <p:spPr>
          <a:xfrm>
            <a:off x="2276264" y="2960868"/>
            <a:ext cx="856402" cy="258725"/>
          </a:xfrm>
          <a:prstGeom prst="rect">
            <a:avLst/>
          </a:prstGeom>
          <a:solidFill>
            <a:srgbClr val="632423"/>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lt1"/>
                </a:solidFill>
                <a:latin typeface="Arial"/>
                <a:ea typeface="Arial"/>
                <a:cs typeface="Arial"/>
                <a:sym typeface="Arial"/>
              </a:rPr>
              <a:t>COMBUSTIBLES SOLIDES</a:t>
            </a:r>
            <a:endParaRPr b="1" sz="800">
              <a:solidFill>
                <a:schemeClr val="lt1"/>
              </a:solidFill>
              <a:latin typeface="Arial"/>
              <a:ea typeface="Arial"/>
              <a:cs typeface="Arial"/>
              <a:sym typeface="Arial"/>
            </a:endParaRPr>
          </a:p>
        </p:txBody>
      </p:sp>
      <p:sp>
        <p:nvSpPr>
          <p:cNvPr id="128" name="Google Shape;128;p3"/>
          <p:cNvSpPr txBox="1"/>
          <p:nvPr/>
        </p:nvSpPr>
        <p:spPr>
          <a:xfrm>
            <a:off x="7237731" y="4315536"/>
            <a:ext cx="856402" cy="166392"/>
          </a:xfrm>
          <a:prstGeom prst="rect">
            <a:avLst/>
          </a:prstGeom>
          <a:solidFill>
            <a:srgbClr val="24406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000">
                <a:solidFill>
                  <a:schemeClr val="lt1"/>
                </a:solidFill>
                <a:latin typeface="Arial"/>
                <a:ea typeface="Arial"/>
                <a:cs typeface="Arial"/>
                <a:sym typeface="Arial"/>
              </a:rPr>
              <a:t>PETROLE</a:t>
            </a:r>
            <a:endParaRPr b="1" sz="1000">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4"/>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34" name="Google Shape;134;p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35" name="Google Shape;135;p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B.2.7 - CONSOMMATION TOTALE D'ÉNERGIE PRIMAIRE POUR LES OPERATIONS IMMOBILIERES</a:t>
            </a:r>
            <a:endParaRPr b="1" sz="2000" u="sng">
              <a:solidFill>
                <a:srgbClr val="1A965E"/>
              </a:solidFill>
            </a:endParaRPr>
          </a:p>
        </p:txBody>
      </p:sp>
      <p:sp>
        <p:nvSpPr>
          <p:cNvPr id="136" name="Google Shape;136;p4"/>
          <p:cNvSpPr txBox="1"/>
          <p:nvPr>
            <p:ph idx="1" type="body"/>
          </p:nvPr>
        </p:nvSpPr>
        <p:spPr>
          <a:xfrm>
            <a:off x="449495" y="972444"/>
            <a:ext cx="8229600" cy="20745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160"/>
              </a:spcBef>
              <a:spcAft>
                <a:spcPts val="0"/>
              </a:spcAft>
              <a:buClr>
                <a:schemeClr val="dk1"/>
              </a:buClr>
              <a:buSzPts val="800"/>
              <a:buFont typeface="Arial"/>
              <a:buNone/>
            </a:pPr>
            <a:r>
              <a:t/>
            </a:r>
            <a:endParaRPr b="0" i="0" sz="800" u="none" cap="none" strike="noStrike">
              <a:solidFill>
                <a:schemeClr val="dk1"/>
              </a:solidFill>
              <a:latin typeface="Calibri"/>
              <a:ea typeface="Calibri"/>
              <a:cs typeface="Calibri"/>
              <a:sym typeface="Calibri"/>
            </a:endParaRPr>
          </a:p>
          <a:p>
            <a:pPr indent="0" lvl="0" marL="0" marR="0" rtl="0" algn="just">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L'énergie primaire est définie par l'article 2, paragraphe 5, de la directive sur la performance énergétique des bâtiments (</a:t>
            </a:r>
            <a:r>
              <a:rPr b="1" i="0" lang="en-US" sz="2400" u="none" cap="none" strike="noStrike">
                <a:solidFill>
                  <a:schemeClr val="dk1"/>
                </a:solidFill>
                <a:latin typeface="Calibri"/>
                <a:ea typeface="Calibri"/>
                <a:cs typeface="Calibri"/>
                <a:sym typeface="Calibri"/>
              </a:rPr>
              <a:t>DPEB</a:t>
            </a:r>
            <a:r>
              <a:rPr b="0" i="0" lang="en-US" sz="2400" u="none" cap="none" strike="noStrike">
                <a:solidFill>
                  <a:schemeClr val="dk1"/>
                </a:solidFill>
                <a:latin typeface="Calibri"/>
                <a:ea typeface="Calibri"/>
                <a:cs typeface="Calibri"/>
                <a:sym typeface="Calibri"/>
              </a:rPr>
              <a:t>) comme «l'énergie qui n'a subi aucune conversion dans le processus de transformation, calculée par vecteur énergétique en utilisant un facteur d'énergie primaire. </a:t>
            </a:r>
            <a:endParaRPr/>
          </a:p>
          <a:p>
            <a:pPr indent="0" lvl="0" marL="0" marR="0" rtl="0" algn="just">
              <a:spcBef>
                <a:spcPts val="48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a:p>
            <a:pPr indent="0" lvl="0" marL="0" marR="0" rtl="0" algn="just">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C'est l'énergie nécessaire pour produire l'électricité, le chauffage et le refroidissement utilisés par un bâtiment.</a:t>
            </a:r>
            <a:endParaRPr b="0" i="0" sz="2400" u="none" cap="none" strike="noStrike">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5"/>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42" name="Google Shape;142;p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43" name="Google Shape;143;p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B.2.7 - CONSOMMATION TOTALE D'ÉNERGIE PRIMAIRE POUR LES OPERATIONS IMMOBILIERES</a:t>
            </a:r>
            <a:endParaRPr b="1" sz="2000" u="sng">
              <a:solidFill>
                <a:srgbClr val="1A965E"/>
              </a:solidFill>
            </a:endParaRPr>
          </a:p>
        </p:txBody>
      </p:sp>
      <p:sp>
        <p:nvSpPr>
          <p:cNvPr id="144" name="Google Shape;144;p5"/>
          <p:cNvSpPr txBox="1"/>
          <p:nvPr/>
        </p:nvSpPr>
        <p:spPr>
          <a:xfrm>
            <a:off x="8063633" y="6090020"/>
            <a:ext cx="615462"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
        <p:nvSpPr>
          <p:cNvPr id="145" name="Google Shape;145;p5"/>
          <p:cNvSpPr txBox="1"/>
          <p:nvPr>
            <p:ph idx="1" type="body"/>
          </p:nvPr>
        </p:nvSpPr>
        <p:spPr>
          <a:xfrm>
            <a:off x="449495" y="972444"/>
            <a:ext cx="8229600" cy="20745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 </a:t>
            </a:r>
            <a:endParaRPr b="0" i="0" sz="2400" u="none" cap="none" strike="noStrike">
              <a:solidFill>
                <a:schemeClr val="dk1"/>
              </a:solidFill>
              <a:latin typeface="Calibri"/>
              <a:ea typeface="Calibri"/>
              <a:cs typeface="Calibri"/>
              <a:sym typeface="Calibri"/>
            </a:endParaRPr>
          </a:p>
          <a:p>
            <a:pPr indent="0" lvl="0" marL="0" marR="0" rtl="0" algn="l">
              <a:spcBef>
                <a:spcPts val="160"/>
              </a:spcBef>
              <a:spcAft>
                <a:spcPts val="0"/>
              </a:spcAft>
              <a:buClr>
                <a:schemeClr val="dk1"/>
              </a:buClr>
              <a:buSzPts val="800"/>
              <a:buFont typeface="Arial"/>
              <a:buNone/>
            </a:pPr>
            <a:r>
              <a:t/>
            </a:r>
            <a:endParaRPr b="0" i="0" sz="800" u="none" cap="none" strike="noStrike">
              <a:solidFill>
                <a:schemeClr val="dk1"/>
              </a:solidFill>
              <a:latin typeface="Calibri"/>
              <a:ea typeface="Calibri"/>
              <a:cs typeface="Calibri"/>
              <a:sym typeface="Calibri"/>
            </a:endParaRPr>
          </a:p>
        </p:txBody>
      </p:sp>
      <p:sp>
        <p:nvSpPr>
          <p:cNvPr id="146" name="Google Shape;146;p5"/>
          <p:cNvSpPr/>
          <p:nvPr/>
        </p:nvSpPr>
        <p:spPr>
          <a:xfrm>
            <a:off x="5423338" y="1699258"/>
            <a:ext cx="1490697" cy="592470"/>
          </a:xfrm>
          <a:prstGeom prst="rect">
            <a:avLst/>
          </a:prstGeom>
          <a:noFill/>
          <a:ln cap="flat" cmpd="sng" w="9525">
            <a:solidFill>
              <a:srgbClr val="C00000"/>
            </a:solidFill>
            <a:prstDash val="dash"/>
            <a:round/>
            <a:headEnd len="sm" w="sm" type="none"/>
            <a:tailEnd len="sm" w="sm" type="none"/>
          </a:ln>
        </p:spPr>
        <p:txBody>
          <a:bodyPr anchorCtr="0" anchor="t" bIns="45700" lIns="91425" spcFirstLastPara="1" rIns="91425" wrap="square" tIns="45700">
            <a:spAutoFit/>
          </a:bodyPr>
          <a:lstStyle/>
          <a:p>
            <a:pPr indent="0" lvl="0" marL="0" marR="0" rtl="0" algn="ctr">
              <a:lnSpc>
                <a:spcPct val="86666"/>
              </a:lnSpc>
              <a:spcBef>
                <a:spcPts val="0"/>
              </a:spcBef>
              <a:spcAft>
                <a:spcPts val="0"/>
              </a:spcAft>
              <a:buNone/>
            </a:pPr>
            <a:r>
              <a:rPr i="1" lang="en-US" sz="1500">
                <a:solidFill>
                  <a:srgbClr val="C00000"/>
                </a:solidFill>
                <a:latin typeface="Calibri"/>
                <a:ea typeface="Calibri"/>
                <a:cs typeface="Calibri"/>
                <a:sym typeface="Calibri"/>
              </a:rPr>
              <a:t>Thermique et </a:t>
            </a:r>
            <a:endParaRPr i="1" sz="1500">
              <a:solidFill>
                <a:srgbClr val="C00000"/>
              </a:solidFill>
              <a:latin typeface="Calibri"/>
              <a:ea typeface="Calibri"/>
              <a:cs typeface="Calibri"/>
              <a:sym typeface="Calibri"/>
            </a:endParaRPr>
          </a:p>
          <a:p>
            <a:pPr indent="0" lvl="0" marL="0" marR="0" rtl="0" algn="ctr">
              <a:lnSpc>
                <a:spcPct val="86666"/>
              </a:lnSpc>
              <a:spcBef>
                <a:spcPts val="0"/>
              </a:spcBef>
              <a:spcAft>
                <a:spcPts val="0"/>
              </a:spcAft>
              <a:buNone/>
            </a:pPr>
            <a:r>
              <a:rPr i="1" lang="en-US" sz="1500">
                <a:solidFill>
                  <a:srgbClr val="C00000"/>
                </a:solidFill>
                <a:latin typeface="Calibri"/>
                <a:ea typeface="Calibri"/>
                <a:cs typeface="Calibri"/>
                <a:sym typeface="Calibri"/>
              </a:rPr>
              <a:t>énergie électrique</a:t>
            </a:r>
            <a:endParaRPr i="1" sz="1500">
              <a:solidFill>
                <a:srgbClr val="C00000"/>
              </a:solidFill>
              <a:latin typeface="Calibri"/>
              <a:ea typeface="Calibri"/>
              <a:cs typeface="Calibri"/>
              <a:sym typeface="Calibri"/>
            </a:endParaRPr>
          </a:p>
        </p:txBody>
      </p:sp>
      <p:sp>
        <p:nvSpPr>
          <p:cNvPr id="147" name="Google Shape;147;p5"/>
          <p:cNvSpPr/>
          <p:nvPr/>
        </p:nvSpPr>
        <p:spPr>
          <a:xfrm>
            <a:off x="6972853" y="3918995"/>
            <a:ext cx="233535" cy="1112499"/>
          </a:xfrm>
          <a:prstGeom prst="downArrow">
            <a:avLst>
              <a:gd fmla="val 50000" name="adj1"/>
              <a:gd fmla="val 50000" name="adj2"/>
            </a:avLst>
          </a:prstGeom>
          <a:solidFill>
            <a:srgbClr val="FFFF00"/>
          </a:solidFill>
          <a:ln cap="flat" cmpd="sng" w="12700">
            <a:solidFill>
              <a:srgbClr val="395E89"/>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8" name="Google Shape;148;p5"/>
          <p:cNvSpPr/>
          <p:nvPr/>
        </p:nvSpPr>
        <p:spPr>
          <a:xfrm>
            <a:off x="4875332" y="4119021"/>
            <a:ext cx="233535" cy="889341"/>
          </a:xfrm>
          <a:prstGeom prst="downArrow">
            <a:avLst>
              <a:gd fmla="val 50000" name="adj1"/>
              <a:gd fmla="val 50000" name="adj2"/>
            </a:avLst>
          </a:prstGeom>
          <a:solidFill>
            <a:srgbClr val="FFFF00"/>
          </a:solidFill>
          <a:ln cap="flat" cmpd="sng" w="12700">
            <a:solidFill>
              <a:srgbClr val="395E89"/>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9" name="Google Shape;149;p5"/>
          <p:cNvSpPr/>
          <p:nvPr/>
        </p:nvSpPr>
        <p:spPr>
          <a:xfrm>
            <a:off x="2363879" y="3668870"/>
            <a:ext cx="233535" cy="1329665"/>
          </a:xfrm>
          <a:prstGeom prst="downArrow">
            <a:avLst>
              <a:gd fmla="val 50000" name="adj1"/>
              <a:gd fmla="val 50000" name="adj2"/>
            </a:avLst>
          </a:prstGeom>
          <a:solidFill>
            <a:srgbClr val="FFFF00"/>
          </a:solidFill>
          <a:ln cap="flat" cmpd="sng" w="12700">
            <a:solidFill>
              <a:srgbClr val="395E89"/>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0" name="Google Shape;150;p5"/>
          <p:cNvSpPr/>
          <p:nvPr/>
        </p:nvSpPr>
        <p:spPr>
          <a:xfrm>
            <a:off x="6685902" y="3596937"/>
            <a:ext cx="885350" cy="522084"/>
          </a:xfrm>
          <a:prstGeom prst="rightArrow">
            <a:avLst>
              <a:gd fmla="val 50000" name="adj1"/>
              <a:gd fmla="val 50000" name="adj2"/>
            </a:avLst>
          </a:prstGeom>
          <a:solidFill>
            <a:srgbClr val="FF9B9B"/>
          </a:solidFill>
          <a:ln cap="flat" cmpd="sng" w="127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 name="Google Shape;151;p5"/>
          <p:cNvSpPr/>
          <p:nvPr/>
        </p:nvSpPr>
        <p:spPr>
          <a:xfrm>
            <a:off x="4761852" y="3920787"/>
            <a:ext cx="674510" cy="522084"/>
          </a:xfrm>
          <a:prstGeom prst="rightArrow">
            <a:avLst>
              <a:gd fmla="val 50000" name="adj1"/>
              <a:gd fmla="val 50000" name="adj2"/>
            </a:avLst>
          </a:prstGeom>
          <a:solidFill>
            <a:srgbClr val="BDDEFF"/>
          </a:solidFill>
          <a:ln cap="flat" cmpd="sng" w="127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2" name="Google Shape;152;p5"/>
          <p:cNvSpPr/>
          <p:nvPr/>
        </p:nvSpPr>
        <p:spPr>
          <a:xfrm>
            <a:off x="1656702" y="3396912"/>
            <a:ext cx="1319644" cy="522084"/>
          </a:xfrm>
          <a:prstGeom prst="rightArrow">
            <a:avLst>
              <a:gd fmla="val 50000" name="adj1"/>
              <a:gd fmla="val 50000" name="adj2"/>
            </a:avLst>
          </a:prstGeom>
          <a:solidFill>
            <a:srgbClr val="D8D8D8"/>
          </a:solidFill>
          <a:ln cap="flat" cmpd="sng" w="127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3" name="Google Shape;153;p5"/>
          <p:cNvSpPr/>
          <p:nvPr/>
        </p:nvSpPr>
        <p:spPr>
          <a:xfrm>
            <a:off x="191871" y="2708457"/>
            <a:ext cx="2058960" cy="2169825"/>
          </a:xfrm>
          <a:prstGeom prst="rect">
            <a:avLst/>
          </a:prstGeom>
          <a:solidFill>
            <a:srgbClr val="D8D8D8"/>
          </a:solidFill>
          <a:ln cap="flat" cmpd="sng" w="9525">
            <a:solidFill>
              <a:srgbClr val="395E89"/>
            </a:solidFill>
            <a:prstDash val="solid"/>
            <a:round/>
            <a:headEnd len="sm" w="sm" type="none"/>
            <a:tailEnd len="sm" w="sm" type="none"/>
          </a:ln>
        </p:spPr>
        <p:txBody>
          <a:bodyPr anchorCtr="0" anchor="t" bIns="45700" lIns="91425" spcFirstLastPara="1" rIns="91425" wrap="square" tIns="45700">
            <a:spAutoFit/>
          </a:bodyPr>
          <a:lstStyle/>
          <a:p>
            <a:pPr indent="-180000" lvl="0" marL="180000" marR="0" rtl="0" algn="l">
              <a:spcBef>
                <a:spcPts val="0"/>
              </a:spcBef>
              <a:spcAft>
                <a:spcPts val="0"/>
              </a:spcAft>
              <a:buClr>
                <a:schemeClr val="dk1"/>
              </a:buClr>
              <a:buSzPts val="1500"/>
              <a:buFont typeface="Arial"/>
              <a:buChar char="•"/>
            </a:pPr>
            <a:r>
              <a:rPr lang="en-US" sz="1500">
                <a:solidFill>
                  <a:schemeClr val="dk1"/>
                </a:solidFill>
                <a:latin typeface="Calibri"/>
                <a:ea typeface="Calibri"/>
                <a:cs typeface="Calibri"/>
                <a:sym typeface="Calibri"/>
              </a:rPr>
              <a:t>Charbon, Tourbe</a:t>
            </a:r>
            <a:endParaRPr/>
          </a:p>
          <a:p>
            <a:pPr indent="-180000" lvl="0" marL="180000" marR="0" rtl="0" algn="l">
              <a:spcBef>
                <a:spcPts val="0"/>
              </a:spcBef>
              <a:spcAft>
                <a:spcPts val="0"/>
              </a:spcAft>
              <a:buClr>
                <a:schemeClr val="dk1"/>
              </a:buClr>
              <a:buSzPts val="1500"/>
              <a:buFont typeface="Arial"/>
              <a:buChar char="•"/>
            </a:pPr>
            <a:r>
              <a:rPr lang="en-US" sz="1500">
                <a:solidFill>
                  <a:schemeClr val="dk1"/>
                </a:solidFill>
                <a:latin typeface="Calibri"/>
                <a:ea typeface="Calibri"/>
                <a:cs typeface="Calibri"/>
                <a:sym typeface="Calibri"/>
              </a:rPr>
              <a:t>Huile</a:t>
            </a:r>
            <a:endParaRPr/>
          </a:p>
          <a:p>
            <a:pPr indent="-180000" lvl="0" marL="180000" marR="0" rtl="0" algn="l">
              <a:spcBef>
                <a:spcPts val="0"/>
              </a:spcBef>
              <a:spcAft>
                <a:spcPts val="0"/>
              </a:spcAft>
              <a:buClr>
                <a:schemeClr val="dk1"/>
              </a:buClr>
              <a:buSzPts val="1500"/>
              <a:buFont typeface="Arial"/>
              <a:buChar char="•"/>
            </a:pPr>
            <a:r>
              <a:rPr lang="en-US" sz="1500">
                <a:solidFill>
                  <a:schemeClr val="dk1"/>
                </a:solidFill>
                <a:latin typeface="Calibri"/>
                <a:ea typeface="Calibri"/>
                <a:cs typeface="Calibri"/>
                <a:sym typeface="Calibri"/>
              </a:rPr>
              <a:t>Gaz</a:t>
            </a:r>
            <a:endParaRPr/>
          </a:p>
          <a:p>
            <a:pPr indent="-180000" lvl="0" marL="180000" marR="0" rtl="0" algn="l">
              <a:spcBef>
                <a:spcPts val="0"/>
              </a:spcBef>
              <a:spcAft>
                <a:spcPts val="0"/>
              </a:spcAft>
              <a:buClr>
                <a:schemeClr val="dk1"/>
              </a:buClr>
              <a:buSzPts val="1500"/>
              <a:buFont typeface="Arial"/>
              <a:buChar char="•"/>
            </a:pPr>
            <a:r>
              <a:rPr lang="en-US" sz="1500">
                <a:solidFill>
                  <a:schemeClr val="dk1"/>
                </a:solidFill>
                <a:latin typeface="Calibri"/>
                <a:ea typeface="Calibri"/>
                <a:cs typeface="Calibri"/>
                <a:sym typeface="Calibri"/>
              </a:rPr>
              <a:t>Fen nucléaire.</a:t>
            </a:r>
            <a:endParaRPr/>
          </a:p>
          <a:p>
            <a:pPr indent="-180000" lvl="0" marL="180000" marR="0" rtl="0" algn="l">
              <a:spcBef>
                <a:spcPts val="0"/>
              </a:spcBef>
              <a:spcAft>
                <a:spcPts val="0"/>
              </a:spcAft>
              <a:buClr>
                <a:srgbClr val="009900"/>
              </a:buClr>
              <a:buSzPts val="1500"/>
              <a:buFont typeface="Arial"/>
              <a:buChar char="•"/>
            </a:pPr>
            <a:r>
              <a:rPr lang="en-US" sz="1500">
                <a:solidFill>
                  <a:srgbClr val="009900"/>
                </a:solidFill>
                <a:latin typeface="Calibri"/>
                <a:ea typeface="Calibri"/>
                <a:cs typeface="Calibri"/>
                <a:sym typeface="Calibri"/>
              </a:rPr>
              <a:t>Soleil</a:t>
            </a:r>
            <a:endParaRPr/>
          </a:p>
          <a:p>
            <a:pPr indent="-180000" lvl="0" marL="180000" marR="0" rtl="0" algn="l">
              <a:spcBef>
                <a:spcPts val="0"/>
              </a:spcBef>
              <a:spcAft>
                <a:spcPts val="0"/>
              </a:spcAft>
              <a:buClr>
                <a:srgbClr val="009900"/>
              </a:buClr>
              <a:buSzPts val="1500"/>
              <a:buFont typeface="Arial"/>
              <a:buChar char="•"/>
            </a:pPr>
            <a:r>
              <a:rPr lang="en-US" sz="1500">
                <a:solidFill>
                  <a:srgbClr val="009900"/>
                </a:solidFill>
                <a:latin typeface="Calibri"/>
                <a:ea typeface="Calibri"/>
                <a:cs typeface="Calibri"/>
                <a:sym typeface="Calibri"/>
              </a:rPr>
              <a:t>Vent</a:t>
            </a:r>
            <a:endParaRPr/>
          </a:p>
          <a:p>
            <a:pPr indent="-180000" lvl="0" marL="180000" marR="0" rtl="0" algn="l">
              <a:spcBef>
                <a:spcPts val="0"/>
              </a:spcBef>
              <a:spcAft>
                <a:spcPts val="0"/>
              </a:spcAft>
              <a:buClr>
                <a:srgbClr val="009900"/>
              </a:buClr>
              <a:buSzPts val="1500"/>
              <a:buFont typeface="Arial"/>
              <a:buChar char="•"/>
            </a:pPr>
            <a:r>
              <a:rPr lang="en-US" sz="1500">
                <a:solidFill>
                  <a:srgbClr val="009900"/>
                </a:solidFill>
                <a:latin typeface="Calibri"/>
                <a:ea typeface="Calibri"/>
                <a:cs typeface="Calibri"/>
                <a:sym typeface="Calibri"/>
              </a:rPr>
              <a:t>Eau</a:t>
            </a:r>
            <a:endParaRPr/>
          </a:p>
          <a:p>
            <a:pPr indent="-180000" lvl="0" marL="180000" marR="0" rtl="0" algn="l">
              <a:spcBef>
                <a:spcPts val="0"/>
              </a:spcBef>
              <a:spcAft>
                <a:spcPts val="0"/>
              </a:spcAft>
              <a:buClr>
                <a:srgbClr val="009900"/>
              </a:buClr>
              <a:buSzPts val="1500"/>
              <a:buFont typeface="Arial"/>
              <a:buChar char="•"/>
            </a:pPr>
            <a:r>
              <a:rPr lang="en-US" sz="1500">
                <a:solidFill>
                  <a:srgbClr val="009900"/>
                </a:solidFill>
                <a:latin typeface="Calibri"/>
                <a:ea typeface="Calibri"/>
                <a:cs typeface="Calibri"/>
                <a:sym typeface="Calibri"/>
              </a:rPr>
              <a:t>Géothermie en</a:t>
            </a:r>
            <a:r>
              <a:rPr lang="en-US" sz="1500">
                <a:solidFill>
                  <a:srgbClr val="4D4D4D"/>
                </a:solidFill>
                <a:latin typeface="Calibri"/>
                <a:ea typeface="Calibri"/>
                <a:cs typeface="Calibri"/>
                <a:sym typeface="Calibri"/>
              </a:rPr>
              <a:t>.</a:t>
            </a:r>
            <a:endParaRPr/>
          </a:p>
          <a:p>
            <a:pPr indent="-180000" lvl="0" marL="180000" marR="0" rtl="0" algn="l">
              <a:spcBef>
                <a:spcPts val="0"/>
              </a:spcBef>
              <a:spcAft>
                <a:spcPts val="0"/>
              </a:spcAft>
              <a:buClr>
                <a:srgbClr val="009900"/>
              </a:buClr>
              <a:buSzPts val="1500"/>
              <a:buFont typeface="Arial"/>
              <a:buChar char="•"/>
            </a:pPr>
            <a:r>
              <a:rPr lang="en-US" sz="1500">
                <a:solidFill>
                  <a:srgbClr val="009900"/>
                </a:solidFill>
                <a:latin typeface="Calibri"/>
                <a:ea typeface="Calibri"/>
                <a:cs typeface="Calibri"/>
                <a:sym typeface="Calibri"/>
              </a:rPr>
              <a:t>Bois</a:t>
            </a:r>
            <a:r>
              <a:rPr lang="en-US" sz="1500">
                <a:solidFill>
                  <a:srgbClr val="4D4D4D"/>
                </a:solidFill>
                <a:latin typeface="Calibri"/>
                <a:ea typeface="Calibri"/>
                <a:cs typeface="Calibri"/>
                <a:sym typeface="Calibri"/>
              </a:rPr>
              <a:t>...</a:t>
            </a:r>
            <a:endParaRPr/>
          </a:p>
        </p:txBody>
      </p:sp>
      <p:sp>
        <p:nvSpPr>
          <p:cNvPr id="154" name="Google Shape;154;p5"/>
          <p:cNvSpPr/>
          <p:nvPr/>
        </p:nvSpPr>
        <p:spPr>
          <a:xfrm>
            <a:off x="2976915" y="2665277"/>
            <a:ext cx="1993669" cy="1708160"/>
          </a:xfrm>
          <a:prstGeom prst="rect">
            <a:avLst/>
          </a:prstGeom>
          <a:solidFill>
            <a:srgbClr val="BDDEFF"/>
          </a:solidFill>
          <a:ln cap="flat" cmpd="sng" w="9525">
            <a:solidFill>
              <a:srgbClr val="395E89"/>
            </a:solidFill>
            <a:prstDash val="solid"/>
            <a:round/>
            <a:headEnd len="sm" w="sm" type="none"/>
            <a:tailEnd len="sm" w="sm" type="none"/>
          </a:ln>
        </p:spPr>
        <p:txBody>
          <a:bodyPr anchorCtr="0" anchor="t" bIns="45700" lIns="91425" spcFirstLastPara="1" rIns="91425" wrap="square" tIns="45700">
            <a:spAutoFit/>
          </a:bodyPr>
          <a:lstStyle/>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Énergie électrique</a:t>
            </a:r>
            <a:endParaRPr/>
          </a:p>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Chaleur de quartier</a:t>
            </a:r>
            <a:endParaRPr/>
          </a:p>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Produits pétroliers</a:t>
            </a:r>
            <a:endParaRPr/>
          </a:p>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Gaz</a:t>
            </a:r>
            <a:endParaRPr/>
          </a:p>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Granulés de bois</a:t>
            </a:r>
            <a:endParaRPr/>
          </a:p>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Briquetts</a:t>
            </a:r>
            <a:endParaRPr sz="1500">
              <a:solidFill>
                <a:srgbClr val="4D4D4D"/>
              </a:solidFill>
              <a:latin typeface="Calibri"/>
              <a:ea typeface="Calibri"/>
              <a:cs typeface="Calibri"/>
              <a:sym typeface="Calibri"/>
            </a:endParaRPr>
          </a:p>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Coke...</a:t>
            </a:r>
            <a:endParaRPr/>
          </a:p>
        </p:txBody>
      </p:sp>
      <p:sp>
        <p:nvSpPr>
          <p:cNvPr id="155" name="Google Shape;155;p5"/>
          <p:cNvSpPr txBox="1"/>
          <p:nvPr/>
        </p:nvSpPr>
        <p:spPr>
          <a:xfrm>
            <a:off x="190610" y="2333439"/>
            <a:ext cx="2060221" cy="369332"/>
          </a:xfrm>
          <a:prstGeom prst="rect">
            <a:avLst/>
          </a:prstGeom>
          <a:solidFill>
            <a:srgbClr val="A5A5A5"/>
          </a:solidFill>
          <a:ln cap="flat" cmpd="sng" w="9525">
            <a:solidFill>
              <a:srgbClr val="395E89"/>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Arial"/>
                <a:ea typeface="Arial"/>
                <a:cs typeface="Arial"/>
                <a:sym typeface="Arial"/>
              </a:rPr>
              <a:t>Énergie Primaire</a:t>
            </a:r>
            <a:endParaRPr/>
          </a:p>
        </p:txBody>
      </p:sp>
      <p:sp>
        <p:nvSpPr>
          <p:cNvPr id="156" name="Google Shape;156;p5"/>
          <p:cNvSpPr txBox="1"/>
          <p:nvPr/>
        </p:nvSpPr>
        <p:spPr>
          <a:xfrm>
            <a:off x="2976346" y="2314634"/>
            <a:ext cx="1982516" cy="369332"/>
          </a:xfrm>
          <a:prstGeom prst="rect">
            <a:avLst/>
          </a:prstGeom>
          <a:solidFill>
            <a:srgbClr val="99CCFF"/>
          </a:solidFill>
          <a:ln cap="flat" cmpd="sng" w="9525">
            <a:solidFill>
              <a:srgbClr val="395E89"/>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Arial Narrow"/>
                <a:ea typeface="Arial Narrow"/>
                <a:cs typeface="Arial Narrow"/>
                <a:sym typeface="Arial Narrow"/>
              </a:rPr>
              <a:t>Énergie Secondaire</a:t>
            </a:r>
            <a:endParaRPr/>
          </a:p>
        </p:txBody>
      </p:sp>
      <p:sp>
        <p:nvSpPr>
          <p:cNvPr id="157" name="Google Shape;157;p5"/>
          <p:cNvSpPr txBox="1"/>
          <p:nvPr/>
        </p:nvSpPr>
        <p:spPr>
          <a:xfrm>
            <a:off x="5449205" y="3199453"/>
            <a:ext cx="1440000" cy="646331"/>
          </a:xfrm>
          <a:prstGeom prst="rect">
            <a:avLst/>
          </a:prstGeom>
          <a:solidFill>
            <a:srgbClr val="A5A5A5"/>
          </a:solidFill>
          <a:ln cap="flat" cmpd="sng" w="9525">
            <a:solidFill>
              <a:srgbClr val="395E89"/>
            </a:solidFill>
            <a:prstDash val="solid"/>
            <a:round/>
            <a:headEnd len="sm" w="sm" type="none"/>
            <a:tailEnd len="sm" w="sm" type="none"/>
          </a:ln>
        </p:spPr>
        <p:txBody>
          <a:bodyPr anchorCtr="0" anchor="t" bIns="45700" lIns="91425" spcFirstLastPara="1" rIns="91425" wrap="square" tIns="45700">
            <a:spAutoFit/>
          </a:bodyPr>
          <a:lstStyle/>
          <a:p>
            <a:pPr indent="-180000" lvl="0" marL="180000" marR="0" rtl="0" algn="l">
              <a:spcBef>
                <a:spcPts val="0"/>
              </a:spcBef>
              <a:spcAft>
                <a:spcPts val="0"/>
              </a:spcAft>
              <a:buClr>
                <a:schemeClr val="dk1"/>
              </a:buClr>
              <a:buSzPts val="1800"/>
              <a:buFont typeface="Arial"/>
              <a:buChar char="•"/>
            </a:pPr>
            <a:r>
              <a:rPr lang="en-US" sz="1800">
                <a:solidFill>
                  <a:schemeClr val="dk1"/>
                </a:solidFill>
                <a:latin typeface="Arial Narrow"/>
                <a:ea typeface="Arial Narrow"/>
                <a:cs typeface="Arial Narrow"/>
                <a:sym typeface="Arial Narrow"/>
              </a:rPr>
              <a:t>Énergie Primaire</a:t>
            </a:r>
            <a:endParaRPr/>
          </a:p>
        </p:txBody>
      </p:sp>
      <p:sp>
        <p:nvSpPr>
          <p:cNvPr id="158" name="Google Shape;158;p5"/>
          <p:cNvSpPr txBox="1"/>
          <p:nvPr/>
        </p:nvSpPr>
        <p:spPr>
          <a:xfrm>
            <a:off x="5445423" y="2313420"/>
            <a:ext cx="1440000" cy="877163"/>
          </a:xfrm>
          <a:prstGeom prst="rect">
            <a:avLst/>
          </a:prstGeom>
          <a:solidFill>
            <a:srgbClr val="F66666"/>
          </a:solidFill>
          <a:ln cap="flat" cmpd="sng" w="9525">
            <a:solidFill>
              <a:srgbClr val="395E89"/>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700">
                <a:solidFill>
                  <a:schemeClr val="dk1"/>
                </a:solidFill>
                <a:latin typeface="Arial"/>
                <a:ea typeface="Arial"/>
                <a:cs typeface="Arial"/>
                <a:sym typeface="Arial"/>
              </a:rPr>
              <a:t>L'énergie fournie au bâtiment</a:t>
            </a:r>
            <a:endParaRPr/>
          </a:p>
        </p:txBody>
      </p:sp>
      <p:sp>
        <p:nvSpPr>
          <p:cNvPr id="159" name="Google Shape;159;p5"/>
          <p:cNvSpPr txBox="1"/>
          <p:nvPr/>
        </p:nvSpPr>
        <p:spPr>
          <a:xfrm>
            <a:off x="4681689" y="5036937"/>
            <a:ext cx="1188193" cy="307777"/>
          </a:xfrm>
          <a:prstGeom prst="rect">
            <a:avLst/>
          </a:prstGeom>
          <a:solidFill>
            <a:srgbClr val="FFFF00"/>
          </a:solidFill>
          <a:ln cap="flat" cmpd="sng" w="9525">
            <a:solidFill>
              <a:srgbClr val="395E89"/>
            </a:solidFill>
            <a:prstDash val="dash"/>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Arial Narrow"/>
                <a:ea typeface="Arial Narrow"/>
                <a:cs typeface="Arial Narrow"/>
                <a:sym typeface="Arial Narrow"/>
              </a:rPr>
              <a:t>Pertes d'énergie</a:t>
            </a:r>
            <a:endParaRPr/>
          </a:p>
        </p:txBody>
      </p:sp>
      <p:sp>
        <p:nvSpPr>
          <p:cNvPr id="160" name="Google Shape;160;p5"/>
          <p:cNvSpPr/>
          <p:nvPr/>
        </p:nvSpPr>
        <p:spPr>
          <a:xfrm>
            <a:off x="4681689" y="5350157"/>
            <a:ext cx="1188193" cy="646331"/>
          </a:xfrm>
          <a:prstGeom prst="rect">
            <a:avLst/>
          </a:prstGeom>
          <a:solidFill>
            <a:srgbClr val="FFFFCC"/>
          </a:solidFill>
          <a:ln cap="flat" cmpd="sng" w="9525">
            <a:solidFill>
              <a:srgbClr val="395E89"/>
            </a:solidFill>
            <a:prstDash val="dash"/>
            <a:round/>
            <a:headEnd len="sm" w="sm" type="none"/>
            <a:tailEnd len="sm" w="sm" type="none"/>
          </a:ln>
        </p:spPr>
        <p:txBody>
          <a:bodyPr anchorCtr="0" anchor="t" bIns="45700" lIns="91425" spcFirstLastPara="1" rIns="91425" wrap="square" tIns="45700">
            <a:spAutoFit/>
          </a:bodyPr>
          <a:lstStyle/>
          <a:p>
            <a:pPr indent="-180000" lvl="0" marL="180000" marR="0" rtl="0" algn="l">
              <a:spcBef>
                <a:spcPts val="0"/>
              </a:spcBef>
              <a:spcAft>
                <a:spcPts val="0"/>
              </a:spcAft>
              <a:buClr>
                <a:srgbClr val="4D4D4D"/>
              </a:buClr>
              <a:buSzPts val="1200"/>
              <a:buFont typeface="Arial"/>
              <a:buChar char="•"/>
            </a:pPr>
            <a:r>
              <a:rPr lang="en-US" sz="1200">
                <a:solidFill>
                  <a:srgbClr val="4D4D4D"/>
                </a:solidFill>
                <a:latin typeface="Calibri"/>
                <a:ea typeface="Calibri"/>
                <a:cs typeface="Calibri"/>
                <a:sym typeface="Calibri"/>
              </a:rPr>
              <a:t>Conversion</a:t>
            </a:r>
            <a:endParaRPr/>
          </a:p>
          <a:p>
            <a:pPr indent="-180000" lvl="0" marL="180000" marR="0" rtl="0" algn="l">
              <a:spcBef>
                <a:spcPts val="0"/>
              </a:spcBef>
              <a:spcAft>
                <a:spcPts val="0"/>
              </a:spcAft>
              <a:buClr>
                <a:srgbClr val="4D4D4D"/>
              </a:buClr>
              <a:buSzPts val="1200"/>
              <a:buFont typeface="Arial"/>
              <a:buChar char="•"/>
            </a:pPr>
            <a:r>
              <a:rPr lang="en-US" sz="1200">
                <a:solidFill>
                  <a:srgbClr val="4D4D4D"/>
                </a:solidFill>
                <a:latin typeface="Calibri"/>
                <a:ea typeface="Calibri"/>
                <a:cs typeface="Calibri"/>
                <a:sym typeface="Calibri"/>
              </a:rPr>
              <a:t>Entreposage</a:t>
            </a:r>
            <a:endParaRPr/>
          </a:p>
          <a:p>
            <a:pPr indent="-180000" lvl="0" marL="180000" marR="0" rtl="0" algn="l">
              <a:spcBef>
                <a:spcPts val="0"/>
              </a:spcBef>
              <a:spcAft>
                <a:spcPts val="0"/>
              </a:spcAft>
              <a:buClr>
                <a:srgbClr val="4D4D4D"/>
              </a:buClr>
              <a:buSzPts val="1200"/>
              <a:buFont typeface="Arial"/>
              <a:buChar char="•"/>
            </a:pPr>
            <a:r>
              <a:rPr lang="en-US" sz="1200">
                <a:solidFill>
                  <a:srgbClr val="4D4D4D"/>
                </a:solidFill>
                <a:latin typeface="Calibri"/>
                <a:ea typeface="Calibri"/>
                <a:cs typeface="Calibri"/>
                <a:sym typeface="Calibri"/>
              </a:rPr>
              <a:t>Répartition</a:t>
            </a:r>
            <a:endParaRPr/>
          </a:p>
        </p:txBody>
      </p:sp>
      <p:sp>
        <p:nvSpPr>
          <p:cNvPr id="161" name="Google Shape;161;p5"/>
          <p:cNvSpPr txBox="1"/>
          <p:nvPr/>
        </p:nvSpPr>
        <p:spPr>
          <a:xfrm>
            <a:off x="7580328" y="2314634"/>
            <a:ext cx="1327196" cy="877163"/>
          </a:xfrm>
          <a:prstGeom prst="rect">
            <a:avLst/>
          </a:prstGeom>
          <a:solidFill>
            <a:srgbClr val="FFCC00"/>
          </a:solidFill>
          <a:ln cap="flat" cmpd="sng" w="9525">
            <a:solidFill>
              <a:srgbClr val="395E89"/>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700">
                <a:solidFill>
                  <a:schemeClr val="dk1"/>
                </a:solidFill>
                <a:latin typeface="Arial"/>
                <a:ea typeface="Arial"/>
                <a:cs typeface="Arial"/>
                <a:sym typeface="Arial"/>
              </a:rPr>
              <a:t>Création des besoins énergétiques</a:t>
            </a:r>
            <a:endParaRPr/>
          </a:p>
        </p:txBody>
      </p:sp>
      <p:sp>
        <p:nvSpPr>
          <p:cNvPr id="162" name="Google Shape;162;p5"/>
          <p:cNvSpPr/>
          <p:nvPr/>
        </p:nvSpPr>
        <p:spPr>
          <a:xfrm>
            <a:off x="7578333" y="3186940"/>
            <a:ext cx="1329191" cy="1938992"/>
          </a:xfrm>
          <a:prstGeom prst="rect">
            <a:avLst/>
          </a:prstGeom>
          <a:solidFill>
            <a:srgbClr val="FFE989"/>
          </a:solidFill>
          <a:ln cap="flat" cmpd="sng" w="9525">
            <a:solidFill>
              <a:srgbClr val="395E89"/>
            </a:solidFill>
            <a:prstDash val="solid"/>
            <a:round/>
            <a:headEnd len="sm" w="sm" type="none"/>
            <a:tailEnd len="sm" w="sm" type="none"/>
          </a:ln>
        </p:spPr>
        <p:txBody>
          <a:bodyPr anchorCtr="0" anchor="t" bIns="45700" lIns="91425" spcFirstLastPara="1" rIns="91425" wrap="square" tIns="45700">
            <a:spAutoFit/>
          </a:bodyPr>
          <a:lstStyle/>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Chauffage</a:t>
            </a:r>
            <a:endParaRPr/>
          </a:p>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Refroidissement</a:t>
            </a:r>
            <a:endParaRPr/>
          </a:p>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Eau chaude sanitaire</a:t>
            </a:r>
            <a:endParaRPr/>
          </a:p>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Ventilation</a:t>
            </a:r>
            <a:endParaRPr sz="1500">
              <a:solidFill>
                <a:srgbClr val="4D4D4D"/>
              </a:solidFill>
              <a:latin typeface="Calibri"/>
              <a:ea typeface="Calibri"/>
              <a:cs typeface="Calibri"/>
              <a:sym typeface="Calibri"/>
            </a:endParaRPr>
          </a:p>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Auxiliaires</a:t>
            </a:r>
            <a:endParaRPr/>
          </a:p>
          <a:p>
            <a:pPr indent="-180000" lvl="0" marL="180000" marR="0" rtl="0" algn="l">
              <a:spcBef>
                <a:spcPts val="0"/>
              </a:spcBef>
              <a:spcAft>
                <a:spcPts val="0"/>
              </a:spcAft>
              <a:buClr>
                <a:srgbClr val="4D4D4D"/>
              </a:buClr>
              <a:buSzPts val="1500"/>
              <a:buFont typeface="Arial"/>
              <a:buChar char="•"/>
            </a:pPr>
            <a:r>
              <a:rPr lang="en-US" sz="1500">
                <a:solidFill>
                  <a:srgbClr val="4D4D4D"/>
                </a:solidFill>
                <a:latin typeface="Calibri"/>
                <a:ea typeface="Calibri"/>
                <a:cs typeface="Calibri"/>
                <a:sym typeface="Calibri"/>
              </a:rPr>
              <a:t>Éclairage</a:t>
            </a:r>
            <a:endParaRPr/>
          </a:p>
        </p:txBody>
      </p:sp>
      <p:cxnSp>
        <p:nvCxnSpPr>
          <p:cNvPr id="163" name="Google Shape;163;p5"/>
          <p:cNvCxnSpPr>
            <a:stCxn id="155" idx="0"/>
            <a:endCxn id="157" idx="1"/>
          </p:cNvCxnSpPr>
          <p:nvPr/>
        </p:nvCxnSpPr>
        <p:spPr>
          <a:xfrm flipH="1" rot="-5400000">
            <a:off x="2740371" y="813789"/>
            <a:ext cx="1189200" cy="4228500"/>
          </a:xfrm>
          <a:prstGeom prst="bentConnector4">
            <a:avLst>
              <a:gd fmla="val -19223" name="adj1"/>
              <a:gd fmla="val 62181" name="adj2"/>
            </a:avLst>
          </a:prstGeom>
          <a:noFill/>
          <a:ln cap="flat" cmpd="sng" w="111125">
            <a:solidFill>
              <a:srgbClr val="7F7F7F"/>
            </a:solidFill>
            <a:prstDash val="solid"/>
            <a:round/>
            <a:headEnd len="sm" w="sm" type="none"/>
            <a:tailEnd len="med" w="med" type="triangle"/>
          </a:ln>
        </p:spPr>
      </p:cxnSp>
      <p:sp>
        <p:nvSpPr>
          <p:cNvPr id="164" name="Google Shape;164;p5"/>
          <p:cNvSpPr txBox="1"/>
          <p:nvPr/>
        </p:nvSpPr>
        <p:spPr>
          <a:xfrm>
            <a:off x="5443443" y="3845784"/>
            <a:ext cx="1440000" cy="646331"/>
          </a:xfrm>
          <a:prstGeom prst="rect">
            <a:avLst/>
          </a:prstGeom>
          <a:solidFill>
            <a:srgbClr val="99CCFF"/>
          </a:solidFill>
          <a:ln cap="flat" cmpd="sng" w="9525">
            <a:solidFill>
              <a:srgbClr val="395E89"/>
            </a:solidFill>
            <a:prstDash val="solid"/>
            <a:round/>
            <a:headEnd len="sm" w="sm" type="none"/>
            <a:tailEnd len="sm" w="sm" type="none"/>
          </a:ln>
        </p:spPr>
        <p:txBody>
          <a:bodyPr anchorCtr="0" anchor="t" bIns="45700" lIns="91425" spcFirstLastPara="1" rIns="91425" wrap="square" tIns="45700">
            <a:spAutoFit/>
          </a:bodyPr>
          <a:lstStyle/>
          <a:p>
            <a:pPr indent="-180000" lvl="0" marL="180000" marR="0" rtl="0" algn="l">
              <a:spcBef>
                <a:spcPts val="0"/>
              </a:spcBef>
              <a:spcAft>
                <a:spcPts val="0"/>
              </a:spcAft>
              <a:buClr>
                <a:schemeClr val="dk1"/>
              </a:buClr>
              <a:buSzPts val="1800"/>
              <a:buFont typeface="Arial"/>
              <a:buChar char="•"/>
            </a:pPr>
            <a:r>
              <a:rPr lang="en-US" sz="1800">
                <a:solidFill>
                  <a:schemeClr val="dk1"/>
                </a:solidFill>
                <a:latin typeface="Arial Narrow"/>
                <a:ea typeface="Arial Narrow"/>
                <a:cs typeface="Arial Narrow"/>
                <a:sym typeface="Arial Narrow"/>
              </a:rPr>
              <a:t>Énergie Secondaire</a:t>
            </a:r>
            <a:endParaRPr/>
          </a:p>
        </p:txBody>
      </p:sp>
      <p:sp>
        <p:nvSpPr>
          <p:cNvPr id="165" name="Google Shape;165;p5"/>
          <p:cNvSpPr/>
          <p:nvPr/>
        </p:nvSpPr>
        <p:spPr>
          <a:xfrm>
            <a:off x="5436362" y="2313420"/>
            <a:ext cx="1477673" cy="2178695"/>
          </a:xfrm>
          <a:prstGeom prst="rect">
            <a:avLst/>
          </a:prstGeom>
          <a:noFill/>
          <a:ln cap="flat" cmpd="sng" w="34925">
            <a:solidFill>
              <a:srgbClr val="C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 name="Google Shape;166;p5"/>
          <p:cNvSpPr txBox="1"/>
          <p:nvPr/>
        </p:nvSpPr>
        <p:spPr>
          <a:xfrm>
            <a:off x="6612291" y="5036937"/>
            <a:ext cx="1188193" cy="307777"/>
          </a:xfrm>
          <a:prstGeom prst="rect">
            <a:avLst/>
          </a:prstGeom>
          <a:solidFill>
            <a:srgbClr val="FFFF00"/>
          </a:solidFill>
          <a:ln cap="flat" cmpd="sng" w="9525">
            <a:solidFill>
              <a:srgbClr val="395E89"/>
            </a:solidFill>
            <a:prstDash val="dash"/>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Arial Narrow"/>
                <a:ea typeface="Arial Narrow"/>
                <a:cs typeface="Arial Narrow"/>
                <a:sym typeface="Arial Narrow"/>
              </a:rPr>
              <a:t>Pertes d'énergie</a:t>
            </a:r>
            <a:endParaRPr/>
          </a:p>
        </p:txBody>
      </p:sp>
      <p:sp>
        <p:nvSpPr>
          <p:cNvPr id="167" name="Google Shape;167;p5"/>
          <p:cNvSpPr/>
          <p:nvPr/>
        </p:nvSpPr>
        <p:spPr>
          <a:xfrm>
            <a:off x="6612291" y="5350157"/>
            <a:ext cx="1188193" cy="646331"/>
          </a:xfrm>
          <a:prstGeom prst="rect">
            <a:avLst/>
          </a:prstGeom>
          <a:solidFill>
            <a:srgbClr val="FFFFCC"/>
          </a:solidFill>
          <a:ln cap="flat" cmpd="sng" w="9525">
            <a:solidFill>
              <a:srgbClr val="395E89"/>
            </a:solidFill>
            <a:prstDash val="dash"/>
            <a:round/>
            <a:headEnd len="sm" w="sm" type="none"/>
            <a:tailEnd len="sm" w="sm" type="none"/>
          </a:ln>
        </p:spPr>
        <p:txBody>
          <a:bodyPr anchorCtr="0" anchor="t" bIns="45700" lIns="91425" spcFirstLastPara="1" rIns="91425" wrap="square" tIns="45700">
            <a:spAutoFit/>
          </a:bodyPr>
          <a:lstStyle/>
          <a:p>
            <a:pPr indent="-180000" lvl="0" marL="180000" marR="0" rtl="0" algn="l">
              <a:spcBef>
                <a:spcPts val="0"/>
              </a:spcBef>
              <a:spcAft>
                <a:spcPts val="0"/>
              </a:spcAft>
              <a:buClr>
                <a:srgbClr val="4D4D4D"/>
              </a:buClr>
              <a:buSzPts val="1200"/>
              <a:buFont typeface="Arial"/>
              <a:buChar char="•"/>
            </a:pPr>
            <a:r>
              <a:rPr lang="en-US" sz="1200">
                <a:solidFill>
                  <a:srgbClr val="4D4D4D"/>
                </a:solidFill>
                <a:latin typeface="Calibri"/>
                <a:ea typeface="Calibri"/>
                <a:cs typeface="Calibri"/>
                <a:sym typeface="Calibri"/>
              </a:rPr>
              <a:t>Conversion</a:t>
            </a:r>
            <a:endParaRPr/>
          </a:p>
          <a:p>
            <a:pPr indent="-180000" lvl="0" marL="180000" marR="0" rtl="0" algn="l">
              <a:spcBef>
                <a:spcPts val="0"/>
              </a:spcBef>
              <a:spcAft>
                <a:spcPts val="0"/>
              </a:spcAft>
              <a:buClr>
                <a:srgbClr val="4D4D4D"/>
              </a:buClr>
              <a:buSzPts val="1200"/>
              <a:buFont typeface="Arial"/>
              <a:buChar char="•"/>
            </a:pPr>
            <a:r>
              <a:rPr lang="en-US" sz="1200">
                <a:solidFill>
                  <a:srgbClr val="4D4D4D"/>
                </a:solidFill>
                <a:latin typeface="Calibri"/>
                <a:ea typeface="Calibri"/>
                <a:cs typeface="Calibri"/>
                <a:sym typeface="Calibri"/>
              </a:rPr>
              <a:t>Entreposage</a:t>
            </a:r>
            <a:endParaRPr/>
          </a:p>
          <a:p>
            <a:pPr indent="-180000" lvl="0" marL="180000" marR="0" rtl="0" algn="l">
              <a:spcBef>
                <a:spcPts val="0"/>
              </a:spcBef>
              <a:spcAft>
                <a:spcPts val="0"/>
              </a:spcAft>
              <a:buClr>
                <a:srgbClr val="4D4D4D"/>
              </a:buClr>
              <a:buSzPts val="1200"/>
              <a:buFont typeface="Arial"/>
              <a:buChar char="•"/>
            </a:pPr>
            <a:r>
              <a:rPr lang="en-US" sz="1200">
                <a:solidFill>
                  <a:srgbClr val="4D4D4D"/>
                </a:solidFill>
                <a:latin typeface="Calibri"/>
                <a:ea typeface="Calibri"/>
                <a:cs typeface="Calibri"/>
                <a:sym typeface="Calibri"/>
              </a:rPr>
              <a:t>Répartition</a:t>
            </a:r>
            <a:endParaRPr/>
          </a:p>
        </p:txBody>
      </p:sp>
      <p:sp>
        <p:nvSpPr>
          <p:cNvPr id="168" name="Google Shape;168;p5"/>
          <p:cNvSpPr txBox="1"/>
          <p:nvPr/>
        </p:nvSpPr>
        <p:spPr>
          <a:xfrm>
            <a:off x="2080871" y="5036937"/>
            <a:ext cx="1188193" cy="307777"/>
          </a:xfrm>
          <a:prstGeom prst="rect">
            <a:avLst/>
          </a:prstGeom>
          <a:solidFill>
            <a:srgbClr val="FFFF00"/>
          </a:solidFill>
          <a:ln cap="flat" cmpd="sng" w="9525">
            <a:solidFill>
              <a:srgbClr val="395E89"/>
            </a:solidFill>
            <a:prstDash val="dash"/>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Arial Narrow"/>
                <a:ea typeface="Arial Narrow"/>
                <a:cs typeface="Arial Narrow"/>
                <a:sym typeface="Arial Narrow"/>
              </a:rPr>
              <a:t>Pertes d'énergie</a:t>
            </a:r>
            <a:endParaRPr/>
          </a:p>
        </p:txBody>
      </p:sp>
      <p:sp>
        <p:nvSpPr>
          <p:cNvPr id="169" name="Google Shape;169;p5"/>
          <p:cNvSpPr/>
          <p:nvPr/>
        </p:nvSpPr>
        <p:spPr>
          <a:xfrm>
            <a:off x="2080871" y="5350157"/>
            <a:ext cx="1188193" cy="646331"/>
          </a:xfrm>
          <a:prstGeom prst="rect">
            <a:avLst/>
          </a:prstGeom>
          <a:solidFill>
            <a:srgbClr val="FFFFCC"/>
          </a:solidFill>
          <a:ln cap="flat" cmpd="sng" w="9525">
            <a:solidFill>
              <a:srgbClr val="395E89"/>
            </a:solidFill>
            <a:prstDash val="dash"/>
            <a:round/>
            <a:headEnd len="sm" w="sm" type="none"/>
            <a:tailEnd len="sm" w="sm" type="none"/>
          </a:ln>
        </p:spPr>
        <p:txBody>
          <a:bodyPr anchorCtr="0" anchor="t" bIns="45700" lIns="91425" spcFirstLastPara="1" rIns="91425" wrap="square" tIns="45700">
            <a:spAutoFit/>
          </a:bodyPr>
          <a:lstStyle/>
          <a:p>
            <a:pPr indent="-180000" lvl="0" marL="180000" marR="0" rtl="0" algn="l">
              <a:spcBef>
                <a:spcPts val="0"/>
              </a:spcBef>
              <a:spcAft>
                <a:spcPts val="0"/>
              </a:spcAft>
              <a:buClr>
                <a:srgbClr val="4D4D4D"/>
              </a:buClr>
              <a:buSzPts val="1200"/>
              <a:buFont typeface="Arial"/>
              <a:buChar char="•"/>
            </a:pPr>
            <a:r>
              <a:rPr lang="en-US" sz="1200">
                <a:solidFill>
                  <a:srgbClr val="4D4D4D"/>
                </a:solidFill>
                <a:latin typeface="Calibri"/>
                <a:ea typeface="Calibri"/>
                <a:cs typeface="Calibri"/>
                <a:sym typeface="Calibri"/>
              </a:rPr>
              <a:t>Conversion</a:t>
            </a:r>
            <a:endParaRPr/>
          </a:p>
          <a:p>
            <a:pPr indent="-180000" lvl="0" marL="180000" marR="0" rtl="0" algn="l">
              <a:spcBef>
                <a:spcPts val="0"/>
              </a:spcBef>
              <a:spcAft>
                <a:spcPts val="0"/>
              </a:spcAft>
              <a:buClr>
                <a:srgbClr val="4D4D4D"/>
              </a:buClr>
              <a:buSzPts val="1200"/>
              <a:buFont typeface="Arial"/>
              <a:buChar char="•"/>
            </a:pPr>
            <a:r>
              <a:rPr lang="en-US" sz="1200">
                <a:solidFill>
                  <a:srgbClr val="4D4D4D"/>
                </a:solidFill>
                <a:latin typeface="Calibri"/>
                <a:ea typeface="Calibri"/>
                <a:cs typeface="Calibri"/>
                <a:sym typeface="Calibri"/>
              </a:rPr>
              <a:t>Entreposage</a:t>
            </a:r>
            <a:endParaRPr/>
          </a:p>
          <a:p>
            <a:pPr indent="-180000" lvl="0" marL="180000" marR="0" rtl="0" algn="l">
              <a:spcBef>
                <a:spcPts val="0"/>
              </a:spcBef>
              <a:spcAft>
                <a:spcPts val="0"/>
              </a:spcAft>
              <a:buClr>
                <a:srgbClr val="4D4D4D"/>
              </a:buClr>
              <a:buSzPts val="1200"/>
              <a:buFont typeface="Arial"/>
              <a:buChar char="•"/>
            </a:pPr>
            <a:r>
              <a:rPr lang="en-US" sz="1200">
                <a:solidFill>
                  <a:srgbClr val="4D4D4D"/>
                </a:solidFill>
                <a:latin typeface="Calibri"/>
                <a:ea typeface="Calibri"/>
                <a:cs typeface="Calibri"/>
                <a:sym typeface="Calibri"/>
              </a:rPr>
              <a:t>Répartition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6"/>
          <p:cNvSpPr txBox="1"/>
          <p:nvPr>
            <p:ph idx="1" type="body"/>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r>
              <a:rPr b="1" i="0" lang="en-US" sz="2400" u="none" cap="none" strike="noStrike">
                <a:solidFill>
                  <a:schemeClr val="dk1"/>
                </a:solidFill>
                <a:latin typeface="Calibri"/>
                <a:ea typeface="Calibri"/>
                <a:cs typeface="Calibri"/>
                <a:sym typeface="Calibri"/>
              </a:rPr>
              <a:t> </a:t>
            </a:r>
            <a:endParaRPr b="1" i="0"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75" name="Google Shape;175;p6"/>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76" name="Google Shape;176;p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77" name="Google Shape;177;p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u="sng">
              <a:solidFill>
                <a:srgbClr val="1A965E"/>
              </a:solidFill>
            </a:endParaRPr>
          </a:p>
        </p:txBody>
      </p:sp>
      <p:graphicFrame>
        <p:nvGraphicFramePr>
          <p:cNvPr id="178" name="Google Shape;178;p6"/>
          <p:cNvGraphicFramePr/>
          <p:nvPr/>
        </p:nvGraphicFramePr>
        <p:xfrm>
          <a:off x="457200" y="1970156"/>
          <a:ext cx="3000000" cy="3000000"/>
        </p:xfrm>
        <a:graphic>
          <a:graphicData uri="http://schemas.openxmlformats.org/drawingml/2006/table">
            <a:tbl>
              <a:tblPr bandRow="1" firstRow="1">
                <a:noFill/>
                <a:tableStyleId>{2F814FA9-1788-43A4-A4BE-748844B0804B}</a:tableStyleId>
              </a:tblPr>
              <a:tblGrid>
                <a:gridCol w="3076125"/>
                <a:gridCol w="2221300"/>
                <a:gridCol w="293217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370850">
                <a:tc>
                  <a:txBody>
                    <a:bodyPr/>
                    <a:lstStyle/>
                    <a:p>
                      <a:pPr indent="0" lvl="0" marL="0" marR="0" rtl="0" algn="l">
                        <a:spcBef>
                          <a:spcPts val="0"/>
                        </a:spcBef>
                        <a:spcAft>
                          <a:spcPts val="0"/>
                        </a:spcAft>
                        <a:buNone/>
                      </a:pPr>
                      <a:r>
                        <a:rPr lang="en-US" sz="1800"/>
                        <a:t>Consommation annuelle totale agrégée d'énergie primaire par surface utile intérieure agrégée</a:t>
                      </a:r>
                      <a:endParaRPr sz="1800" u="non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lang="en-US" sz="1800"/>
                        <a:t>kWh/m</a:t>
                      </a:r>
                      <a:r>
                        <a:rPr baseline="30000" lang="en-US" sz="1800"/>
                        <a:t>2</a:t>
                      </a:r>
                      <a:r>
                        <a:rPr lang="en-US" sz="1800"/>
                        <a:t>/an </a:t>
                      </a:r>
                      <a:endParaRPr/>
                    </a:p>
                  </a:txBody>
                  <a:tcPr marT="45725" marB="45725" marR="91450" marL="91450" anchor="ctr"/>
                </a:tc>
                <a:tc>
                  <a:txBody>
                    <a:bodyPr/>
                    <a:lstStyle/>
                    <a:p>
                      <a:pPr indent="0" lvl="0" marL="0" marR="0" rtl="0" algn="ctr">
                        <a:spcBef>
                          <a:spcPts val="0"/>
                        </a:spcBef>
                        <a:spcAft>
                          <a:spcPts val="0"/>
                        </a:spcAft>
                        <a:buNone/>
                      </a:pPr>
                      <a:r>
                        <a:rPr lang="en-US" sz="1800"/>
                        <a:t>Calculs</a:t>
                      </a:r>
                      <a:endParaRPr sz="1800"/>
                    </a:p>
                  </a:txBody>
                  <a:tcPr marT="45725" marB="45725" marR="91450" marL="91450" anchor="ct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7"/>
          <p:cNvSpPr txBox="1"/>
          <p:nvPr>
            <p:ph idx="12" type="sldNum"/>
          </p:nvPr>
        </p:nvSpPr>
        <p:spPr>
          <a:xfrm>
            <a:off x="6987932" y="6585592"/>
            <a:ext cx="2133600" cy="27240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84" name="Google Shape;184;p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85" name="Google Shape;185;p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sz="2000"/>
              <a:t>B.2.7 - CONSOMMATION TOTALE D'ÉNERGIE PRIMAIRE POUR LES OPERATIONS IMMOBILIERES</a:t>
            </a:r>
            <a:endParaRPr b="1" sz="2000" u="sng">
              <a:solidFill>
                <a:srgbClr val="1A965E"/>
              </a:solidFill>
            </a:endParaRPr>
          </a:p>
        </p:txBody>
      </p:sp>
      <p:sp>
        <p:nvSpPr>
          <p:cNvPr id="186" name="Google Shape;186;p7"/>
          <p:cNvSpPr txBox="1"/>
          <p:nvPr>
            <p:ph idx="1" type="body"/>
          </p:nvPr>
        </p:nvSpPr>
        <p:spPr>
          <a:xfrm>
            <a:off x="444693" y="757941"/>
            <a:ext cx="8229600" cy="399186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INTENTION</a:t>
            </a:r>
            <a:endParaRPr/>
          </a:p>
          <a:p>
            <a:pPr indent="0" lvl="0" marL="0" marR="0" rtl="0" algn="l">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Estimer et minimiser la consommation d'énergie primaire </a:t>
            </a:r>
            <a:endParaRPr b="0" i="0" sz="2400" u="none"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pour tous les bâtiments du quartier. </a:t>
            </a:r>
            <a:endParaRPr b="0" i="1" sz="24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p:txBody>
      </p:sp>
      <p:pic>
        <p:nvPicPr>
          <p:cNvPr id="187" name="Google Shape;187;p7"/>
          <p:cNvPicPr preferRelativeResize="0"/>
          <p:nvPr/>
        </p:nvPicPr>
        <p:blipFill rotWithShape="1">
          <a:blip r:embed="rId5">
            <a:alphaModFix/>
          </a:blip>
          <a:srcRect b="0" l="0" r="0" t="0"/>
          <a:stretch/>
        </p:blipFill>
        <p:spPr>
          <a:xfrm>
            <a:off x="3149396" y="1676973"/>
            <a:ext cx="3600156" cy="2745119"/>
          </a:xfrm>
          <a:prstGeom prst="rect">
            <a:avLst/>
          </a:prstGeom>
          <a:noFill/>
          <a:ln>
            <a:noFill/>
          </a:ln>
        </p:spPr>
      </p:pic>
      <p:sp>
        <p:nvSpPr>
          <p:cNvPr id="188" name="Google Shape;188;p7"/>
          <p:cNvSpPr/>
          <p:nvPr/>
        </p:nvSpPr>
        <p:spPr>
          <a:xfrm>
            <a:off x="175646" y="4442837"/>
            <a:ext cx="3729519"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rgbClr val="006600"/>
                </a:solidFill>
                <a:latin typeface="Calibri"/>
                <a:ea typeface="Calibri"/>
                <a:cs typeface="Calibri"/>
                <a:sym typeface="Calibri"/>
              </a:rPr>
              <a:t>NZEB (EPBD 2010/31/ΕΕ, 2018/844)</a:t>
            </a:r>
            <a:endParaRPr b="1" sz="1600">
              <a:solidFill>
                <a:srgbClr val="006600"/>
              </a:solidFill>
              <a:latin typeface="Calibri"/>
              <a:ea typeface="Calibri"/>
              <a:cs typeface="Calibri"/>
              <a:sym typeface="Calibri"/>
            </a:endParaRPr>
          </a:p>
          <a:p>
            <a:pPr indent="-285750" lvl="0" marL="285750" marR="0" rtl="0" algn="l">
              <a:spcBef>
                <a:spcPts val="0"/>
              </a:spcBef>
              <a:spcAft>
                <a:spcPts val="0"/>
              </a:spcAft>
              <a:buClr>
                <a:srgbClr val="006600"/>
              </a:buClr>
              <a:buSzPts val="1600"/>
              <a:buFont typeface="Noto Sans Symbols"/>
              <a:buChar char="✔"/>
            </a:pPr>
            <a:r>
              <a:rPr b="1" lang="en-US" sz="1600">
                <a:solidFill>
                  <a:srgbClr val="006600"/>
                </a:solidFill>
                <a:latin typeface="Calibri"/>
                <a:ea typeface="Calibri"/>
                <a:cs typeface="Calibri"/>
                <a:sym typeface="Calibri"/>
              </a:rPr>
              <a:t>Bâtiments À Consommation D'Énergie Quasi Nulle</a:t>
            </a:r>
            <a:endParaRPr/>
          </a:p>
          <a:p>
            <a:pPr indent="-285750" lvl="0" marL="285750" marR="0" rtl="0" algn="l">
              <a:spcBef>
                <a:spcPts val="0"/>
              </a:spcBef>
              <a:spcAft>
                <a:spcPts val="0"/>
              </a:spcAft>
              <a:buClr>
                <a:srgbClr val="006600"/>
              </a:buClr>
              <a:buSzPts val="1600"/>
              <a:buFont typeface="Courier New"/>
              <a:buChar char="o"/>
            </a:pPr>
            <a:r>
              <a:rPr b="1" i="1" lang="en-US" sz="1600">
                <a:solidFill>
                  <a:srgbClr val="006600"/>
                </a:solidFill>
                <a:latin typeface="Calibri"/>
                <a:ea typeface="Calibri"/>
                <a:cs typeface="Calibri"/>
                <a:sym typeface="Calibri"/>
              </a:rPr>
              <a:t>Tous les nouveaux bâtiments de 2021</a:t>
            </a:r>
            <a:endParaRPr b="1" i="1" sz="1600">
              <a:solidFill>
                <a:srgbClr val="006600"/>
              </a:solidFill>
              <a:latin typeface="Calibri"/>
              <a:ea typeface="Calibri"/>
              <a:cs typeface="Calibri"/>
              <a:sym typeface="Calibri"/>
            </a:endParaRPr>
          </a:p>
          <a:p>
            <a:pPr indent="-285750" lvl="0" marL="285750" marR="0" rtl="0" algn="l">
              <a:spcBef>
                <a:spcPts val="0"/>
              </a:spcBef>
              <a:spcAft>
                <a:spcPts val="0"/>
              </a:spcAft>
              <a:buClr>
                <a:srgbClr val="006600"/>
              </a:buClr>
              <a:buSzPts val="1600"/>
              <a:buFont typeface="Courier New"/>
              <a:buChar char="o"/>
            </a:pPr>
            <a:r>
              <a:rPr b="1" i="1" lang="en-US" sz="1600">
                <a:solidFill>
                  <a:srgbClr val="006600"/>
                </a:solidFill>
                <a:latin typeface="Calibri"/>
                <a:ea typeface="Calibri"/>
                <a:cs typeface="Calibri"/>
                <a:sym typeface="Calibri"/>
              </a:rPr>
              <a:t>Nouveaux bâtiments publics à partir de 2019</a:t>
            </a:r>
            <a:endParaRPr b="1" sz="1600">
              <a:solidFill>
                <a:srgbClr val="006600"/>
              </a:solidFill>
              <a:latin typeface="Calibri"/>
              <a:ea typeface="Calibri"/>
              <a:cs typeface="Calibri"/>
              <a:sym typeface="Calibri"/>
            </a:endParaRPr>
          </a:p>
          <a:p>
            <a:pPr indent="0" lvl="0" marL="0" marR="0" rtl="0" algn="l">
              <a:spcBef>
                <a:spcPts val="0"/>
              </a:spcBef>
              <a:spcAft>
                <a:spcPts val="0"/>
              </a:spcAft>
              <a:buNone/>
            </a:pPr>
            <a:r>
              <a:t/>
            </a:r>
            <a:endParaRPr b="1" sz="1600">
              <a:solidFill>
                <a:srgbClr val="006600"/>
              </a:solidFill>
              <a:latin typeface="Calibri"/>
              <a:ea typeface="Calibri"/>
              <a:cs typeface="Calibri"/>
              <a:sym typeface="Calibri"/>
            </a:endParaRPr>
          </a:p>
        </p:txBody>
      </p:sp>
      <p:pic>
        <p:nvPicPr>
          <p:cNvPr id="189" name="Google Shape;189;p7"/>
          <p:cNvPicPr preferRelativeResize="0"/>
          <p:nvPr/>
        </p:nvPicPr>
        <p:blipFill rotWithShape="1">
          <a:blip r:embed="rId6">
            <a:alphaModFix/>
          </a:blip>
          <a:srcRect b="0" l="0" r="0" t="0"/>
          <a:stretch/>
        </p:blipFill>
        <p:spPr>
          <a:xfrm>
            <a:off x="278783" y="4062764"/>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90" name="Google Shape;190;p7"/>
          <p:cNvSpPr/>
          <p:nvPr/>
        </p:nvSpPr>
        <p:spPr>
          <a:xfrm>
            <a:off x="5334000" y="4724051"/>
            <a:ext cx="3663089" cy="116955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rgbClr val="006600"/>
                </a:solidFill>
                <a:latin typeface="Calibri"/>
                <a:ea typeface="Calibri"/>
                <a:cs typeface="Calibri"/>
                <a:sym typeface="Calibri"/>
              </a:rPr>
              <a:t>Une énergie propre pour tous les Européens</a:t>
            </a:r>
            <a:endParaRPr/>
          </a:p>
          <a:p>
            <a:pPr indent="0" lvl="0" marL="0" marR="0" rtl="0" algn="l">
              <a:spcBef>
                <a:spcPts val="0"/>
              </a:spcBef>
              <a:spcAft>
                <a:spcPts val="0"/>
              </a:spcAft>
              <a:buNone/>
            </a:pPr>
            <a:r>
              <a:rPr b="1" lang="en-US" sz="1400">
                <a:solidFill>
                  <a:srgbClr val="006600"/>
                </a:solidFill>
                <a:latin typeface="Calibri"/>
                <a:ea typeface="Calibri"/>
                <a:cs typeface="Calibri"/>
                <a:sym typeface="Calibri"/>
              </a:rPr>
              <a:t>Nouveau paquet de mesures pour fournir le cadre législatif stable nécessaire pour faciliter la transition vers une énergie propre vers la création de l'Union de l'énergie</a:t>
            </a:r>
            <a:endParaRPr/>
          </a:p>
        </p:txBody>
      </p:sp>
      <p:pic>
        <p:nvPicPr>
          <p:cNvPr id="191" name="Google Shape;191;p7"/>
          <p:cNvPicPr preferRelativeResize="0"/>
          <p:nvPr/>
        </p:nvPicPr>
        <p:blipFill rotWithShape="1">
          <a:blip r:embed="rId6">
            <a:alphaModFix/>
          </a:blip>
          <a:srcRect b="0" l="0" r="0" t="0"/>
          <a:stretch/>
        </p:blipFill>
        <p:spPr>
          <a:xfrm>
            <a:off x="5733552" y="4062764"/>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92" name="Google Shape;192;p7"/>
          <p:cNvSpPr/>
          <p:nvPr/>
        </p:nvSpPr>
        <p:spPr>
          <a:xfrm>
            <a:off x="5035082" y="5846653"/>
            <a:ext cx="419217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006600"/>
                </a:solidFill>
                <a:latin typeface="Arial Narrow"/>
                <a:ea typeface="Arial Narrow"/>
                <a:cs typeface="Arial Narrow"/>
                <a:sym typeface="Arial Narrow"/>
              </a:rPr>
              <a:t>https://ec.europa.eu/energy/en/topics/energy-strategy-and-energy-union/clean-energy-all-europeans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8"/>
          <p:cNvSpPr txBox="1"/>
          <p:nvPr>
            <p:ph idx="12" type="sldNum"/>
          </p:nvPr>
        </p:nvSpPr>
        <p:spPr>
          <a:xfrm>
            <a:off x="7010400" y="6553200"/>
            <a:ext cx="2133600" cy="30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99" name="Google Shape;199;p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200" name="Google Shape;200;p8"/>
          <p:cNvPicPr preferRelativeResize="0"/>
          <p:nvPr/>
        </p:nvPicPr>
        <p:blipFill rotWithShape="1">
          <a:blip r:embed="rId5">
            <a:alphaModFix/>
          </a:blip>
          <a:srcRect b="0" l="0" r="0" t="0"/>
          <a:stretch/>
        </p:blipFill>
        <p:spPr>
          <a:xfrm>
            <a:off x="6880620" y="1769443"/>
            <a:ext cx="1931995" cy="1560950"/>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sp>
        <p:nvSpPr>
          <p:cNvPr id="201" name="Google Shape;201;p8"/>
          <p:cNvSpPr txBox="1"/>
          <p:nvPr>
            <p:ph idx="1" type="body"/>
          </p:nvPr>
        </p:nvSpPr>
        <p:spPr>
          <a:xfrm>
            <a:off x="268223" y="1048512"/>
            <a:ext cx="6472442" cy="248526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MÉTHODE D'ÉVALUATION</a:t>
            </a:r>
            <a:endParaRPr/>
          </a:p>
          <a:p>
            <a:pPr indent="0" lvl="0" marL="0" marR="0" rtl="0" algn="l">
              <a:spcBef>
                <a:spcPts val="300"/>
              </a:spcBef>
              <a:spcAft>
                <a:spcPts val="0"/>
              </a:spcAft>
              <a:buClr>
                <a:schemeClr val="dk1"/>
              </a:buClr>
              <a:buSzPts val="1500"/>
              <a:buFont typeface="Arial"/>
              <a:buNone/>
            </a:pPr>
            <a:r>
              <a:t/>
            </a:r>
            <a:endParaRPr b="1" i="0" sz="1500" u="sng"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La méthode de calcul est fournie par la série de normes CEN qui soutient la mise en œuvre de la </a:t>
            </a:r>
            <a:r>
              <a:rPr b="1" i="0" lang="en-US" sz="2400" u="none" cap="none" strike="noStrike">
                <a:solidFill>
                  <a:schemeClr val="dk1"/>
                </a:solidFill>
                <a:latin typeface="Calibri"/>
                <a:ea typeface="Calibri"/>
                <a:cs typeface="Calibri"/>
                <a:sym typeface="Calibri"/>
              </a:rPr>
              <a:t>DPEB </a:t>
            </a:r>
            <a:r>
              <a:rPr b="0" i="0" lang="en-US" sz="2400" u="none" cap="none" strike="noStrike">
                <a:solidFill>
                  <a:schemeClr val="dk1"/>
                </a:solidFill>
                <a:latin typeface="Calibri"/>
                <a:ea typeface="Calibri"/>
                <a:cs typeface="Calibri"/>
                <a:sym typeface="Calibri"/>
              </a:rPr>
              <a:t>dans l’UE</a:t>
            </a:r>
            <a:endParaRPr b="0" i="0" sz="2400" u="none" cap="none" strike="noStrike">
              <a:solidFill>
                <a:schemeClr val="dk1"/>
              </a:solidFill>
              <a:latin typeface="Calibri"/>
              <a:ea typeface="Calibri"/>
              <a:cs typeface="Calibri"/>
              <a:sym typeface="Calibri"/>
            </a:endParaRPr>
          </a:p>
          <a:p>
            <a:pPr indent="0" lvl="0" marL="0" marR="0" rtl="0" algn="l">
              <a:spcBef>
                <a:spcPts val="120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La série de normes CEN qui constitue actuellement la base de la plupart des méthodes de calcul nationales comprend la norme </a:t>
            </a:r>
            <a:r>
              <a:rPr b="1" i="0" lang="en-US" sz="2400" u="none" cap="none" strike="noStrike">
                <a:solidFill>
                  <a:schemeClr val="dk1"/>
                </a:solidFill>
                <a:latin typeface="Calibri"/>
                <a:ea typeface="Calibri"/>
                <a:cs typeface="Calibri"/>
                <a:sym typeface="Calibri"/>
              </a:rPr>
              <a:t>EN 15603</a:t>
            </a:r>
            <a:r>
              <a:rPr b="0" i="0" lang="en-US" sz="2400" u="none" cap="none" strike="noStrike">
                <a:solidFill>
                  <a:schemeClr val="dk1"/>
                </a:solidFill>
                <a:latin typeface="Calibri"/>
                <a:ea typeface="Calibri"/>
                <a:cs typeface="Calibri"/>
                <a:sym typeface="Calibri"/>
              </a:rPr>
              <a:t> qui rassemble les résultats de la norme </a:t>
            </a:r>
            <a:r>
              <a:rPr b="1" i="0" lang="en-US" sz="2400" u="none" cap="none" strike="noStrike">
                <a:solidFill>
                  <a:schemeClr val="dk1"/>
                </a:solidFill>
                <a:latin typeface="Calibri"/>
                <a:ea typeface="Calibri"/>
                <a:cs typeface="Calibri"/>
                <a:sym typeface="Calibri"/>
              </a:rPr>
              <a:t>EN ISO 13790</a:t>
            </a:r>
            <a:endParaRPr b="0" i="0" sz="2400" u="none" cap="none" strike="sngStrike">
              <a:solidFill>
                <a:schemeClr val="dk1"/>
              </a:solidFill>
              <a:latin typeface="Calibri"/>
              <a:ea typeface="Calibri"/>
              <a:cs typeface="Calibri"/>
              <a:sym typeface="Calibri"/>
            </a:endParaRPr>
          </a:p>
        </p:txBody>
      </p:sp>
      <p:sp>
        <p:nvSpPr>
          <p:cNvPr id="202" name="Google Shape;202;p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u="sng">
              <a:solidFill>
                <a:srgbClr val="1A965E"/>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9"/>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08" name="Google Shape;208;p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09" name="Google Shape;209;p9"/>
          <p:cNvSpPr txBox="1"/>
          <p:nvPr>
            <p:ph type="title"/>
          </p:nvPr>
        </p:nvSpPr>
        <p:spPr>
          <a:xfrm>
            <a:off x="0" y="-21266"/>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B.2.7 - CONSOMMATION TOTALE D'ÉNERGIE PRIMAIRE POUR LES OPERATIONS IMMOBILIERES</a:t>
            </a:r>
            <a:endParaRPr b="1" u="sng">
              <a:solidFill>
                <a:srgbClr val="1A965E"/>
              </a:solidFill>
            </a:endParaRPr>
          </a:p>
        </p:txBody>
      </p:sp>
      <p:sp>
        <p:nvSpPr>
          <p:cNvPr id="210" name="Google Shape;210;p9"/>
          <p:cNvSpPr txBox="1"/>
          <p:nvPr>
            <p:ph idx="1" type="body"/>
          </p:nvPr>
        </p:nvSpPr>
        <p:spPr>
          <a:xfrm>
            <a:off x="268224" y="926592"/>
            <a:ext cx="8418576" cy="60883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p:txBody>
      </p:sp>
      <p:sp>
        <p:nvSpPr>
          <p:cNvPr id="211" name="Google Shape;211;p9"/>
          <p:cNvSpPr/>
          <p:nvPr/>
        </p:nvSpPr>
        <p:spPr>
          <a:xfrm>
            <a:off x="232610" y="1519246"/>
            <a:ext cx="8174544"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La limite d'évaluation comprend tous les bâtiments du quartier.</a:t>
            </a:r>
            <a:endParaRPr sz="2400">
              <a:solidFill>
                <a:schemeClr val="dk1"/>
              </a:solidFill>
              <a:latin typeface="Calibri"/>
              <a:ea typeface="Calibri"/>
              <a:cs typeface="Calibri"/>
              <a:sym typeface="Calibri"/>
            </a:endParaRPr>
          </a:p>
        </p:txBody>
      </p:sp>
      <p:sp>
        <p:nvSpPr>
          <p:cNvPr id="212" name="Google Shape;212;p9"/>
          <p:cNvSpPr txBox="1"/>
          <p:nvPr/>
        </p:nvSpPr>
        <p:spPr>
          <a:xfrm>
            <a:off x="232610" y="2025127"/>
            <a:ext cx="8678781" cy="25127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Dans le calcul de la consommation d'énergie primaire, les utilisations énergétiques suivantes devraient être prises en considération :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chauffage,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le refroidissement,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ventilation mécanique,</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eau chaude domestique,</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éclairage</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auxiliaires</a:t>
            </a:r>
            <a:endParaRPr/>
          </a:p>
        </p:txBody>
      </p:sp>
      <p:sp>
        <p:nvSpPr>
          <p:cNvPr id="213" name="Google Shape;213;p9"/>
          <p:cNvSpPr/>
          <p:nvPr/>
        </p:nvSpPr>
        <p:spPr>
          <a:xfrm>
            <a:off x="6145198" y="4685089"/>
            <a:ext cx="2728093"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La consommation d'énergie est appelée </a:t>
            </a:r>
            <a:r>
              <a:rPr b="1" lang="en-US" sz="1800">
                <a:solidFill>
                  <a:schemeClr val="dk1"/>
                </a:solidFill>
                <a:latin typeface="Calibri"/>
                <a:ea typeface="Calibri"/>
                <a:cs typeface="Calibri"/>
                <a:sym typeface="Calibri"/>
              </a:rPr>
              <a:t>consommation d'énergie opérationnelle</a:t>
            </a:r>
            <a:endParaRPr sz="1800">
              <a:solidFill>
                <a:schemeClr val="dk1"/>
              </a:solidFill>
              <a:latin typeface="Calibri"/>
              <a:ea typeface="Calibri"/>
              <a:cs typeface="Calibri"/>
              <a:sym typeface="Calibri"/>
            </a:endParaRPr>
          </a:p>
        </p:txBody>
      </p:sp>
      <p:pic>
        <p:nvPicPr>
          <p:cNvPr id="214" name="Google Shape;214;p9"/>
          <p:cNvPicPr preferRelativeResize="0"/>
          <p:nvPr/>
        </p:nvPicPr>
        <p:blipFill rotWithShape="1">
          <a:blip r:embed="rId5">
            <a:alphaModFix/>
          </a:blip>
          <a:srcRect b="0" l="0" r="0" t="0"/>
          <a:stretch/>
        </p:blipFill>
        <p:spPr>
          <a:xfrm>
            <a:off x="5607367" y="4819727"/>
            <a:ext cx="575931" cy="58274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19A8B46-0012-4B2B-953B-458A306CE39E}"/>
</file>

<file path=customXml/itemProps2.xml><?xml version="1.0" encoding="utf-8"?>
<ds:datastoreItem xmlns:ds="http://schemas.openxmlformats.org/officeDocument/2006/customXml" ds:itemID="{B69A4E14-6630-430F-B9CA-094A57BE256D}"/>
</file>

<file path=customXml/itemProps3.xml><?xml version="1.0" encoding="utf-8"?>
<ds:datastoreItem xmlns:ds="http://schemas.openxmlformats.org/officeDocument/2006/customXml" ds:itemID="{1C7DAA30-F791-4B1D-A42C-F76035ABE80A}"/>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